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7" r:id="rId1"/>
  </p:sldMasterIdLst>
  <p:notesMasterIdLst>
    <p:notesMasterId r:id="rId39"/>
  </p:notesMasterIdLst>
  <p:sldIdLst>
    <p:sldId id="295" r:id="rId2"/>
    <p:sldId id="321" r:id="rId3"/>
    <p:sldId id="296" r:id="rId4"/>
    <p:sldId id="323" r:id="rId5"/>
    <p:sldId id="322" r:id="rId6"/>
    <p:sldId id="324" r:id="rId7"/>
    <p:sldId id="325" r:id="rId8"/>
    <p:sldId id="310" r:id="rId9"/>
    <p:sldId id="311" r:id="rId10"/>
    <p:sldId id="312" r:id="rId11"/>
    <p:sldId id="313" r:id="rId12"/>
    <p:sldId id="319" r:id="rId13"/>
    <p:sldId id="320" r:id="rId14"/>
    <p:sldId id="314" r:id="rId15"/>
    <p:sldId id="315" r:id="rId16"/>
    <p:sldId id="316" r:id="rId17"/>
    <p:sldId id="318" r:id="rId18"/>
    <p:sldId id="256" r:id="rId19"/>
    <p:sldId id="271" r:id="rId20"/>
    <p:sldId id="267" r:id="rId21"/>
    <p:sldId id="266" r:id="rId22"/>
    <p:sldId id="268" r:id="rId23"/>
    <p:sldId id="269" r:id="rId24"/>
    <p:sldId id="273" r:id="rId25"/>
    <p:sldId id="270" r:id="rId26"/>
    <p:sldId id="272" r:id="rId27"/>
    <p:sldId id="274" r:id="rId28"/>
    <p:sldId id="275" r:id="rId29"/>
    <p:sldId id="276" r:id="rId30"/>
    <p:sldId id="277" r:id="rId31"/>
    <p:sldId id="278" r:id="rId32"/>
    <p:sldId id="279" r:id="rId33"/>
    <p:sldId id="280" r:id="rId34"/>
    <p:sldId id="281" r:id="rId35"/>
    <p:sldId id="282" r:id="rId36"/>
    <p:sldId id="309" r:id="rId37"/>
    <p:sldId id="297"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635" autoAdjust="0"/>
  </p:normalViewPr>
  <p:slideViewPr>
    <p:cSldViewPr>
      <p:cViewPr>
        <p:scale>
          <a:sx n="98" d="100"/>
          <a:sy n="98" d="100"/>
        </p:scale>
        <p:origin x="-75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pitchFamily="34" charset="-128"/>
              </a:defRPr>
            </a:lvl1pPr>
          </a:lstStyle>
          <a:p>
            <a:pPr>
              <a:defRPr/>
            </a:pPr>
            <a:fld id="{64FAD190-460E-47C5-B67F-D28D7F674266}" type="datetimeFigureOut">
              <a:rPr lang="en-US"/>
              <a:pPr>
                <a:defRPr/>
              </a:pPr>
              <a:t>2/21/2012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a typeface="ＭＳ Ｐゴシック" pitchFamily="34" charset="-128"/>
              </a:defRPr>
            </a:lvl1pPr>
          </a:lstStyle>
          <a:p>
            <a:pPr>
              <a:defRPr/>
            </a:pPr>
            <a:fld id="{A9E88B9A-FBBB-4985-9817-4910D831FE1B}" type="slidenum">
              <a:rPr lang="en-US"/>
              <a:pPr>
                <a:defRPr/>
              </a:pPr>
              <a:t>‹#›</a:t>
            </a:fld>
            <a:endParaRPr lang="en-US"/>
          </a:p>
        </p:txBody>
      </p:sp>
    </p:spTree>
    <p:extLst>
      <p:ext uri="{BB962C8B-B14F-4D97-AF65-F5344CB8AC3E}">
        <p14:creationId xmlns:p14="http://schemas.microsoft.com/office/powerpoint/2010/main" val="16070579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latin typeface="Zurich BT"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9156" name="Slide Number Placeholder 3"/>
          <p:cNvSpPr>
            <a:spLocks noGrp="1"/>
          </p:cNvSpPr>
          <p:nvPr>
            <p:ph type="sldNum" sz="quarter" idx="5"/>
          </p:nvPr>
        </p:nvSpPr>
        <p:spPr bwMode="auto">
          <a:noFill/>
          <a:ln>
            <a:miter lim="800000"/>
            <a:headEnd/>
            <a:tailEnd/>
          </a:ln>
        </p:spPr>
        <p:txBody>
          <a:bodyPr/>
          <a:lstStyle/>
          <a:p>
            <a:fld id="{0F4B0E6B-54C8-4D5F-B0BE-164F47216BFD}" type="slidenum">
              <a:rPr lang="en-US" smtClean="0">
                <a:ea typeface="MS PGothic" pitchFamily="34" charset="-128"/>
              </a:rPr>
              <a:pPr/>
              <a:t>14</a:t>
            </a:fld>
            <a:endParaRPr lang="en-US" smtClean="0">
              <a:ea typeface="MS PGothic"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Maybe a picture of one of the sites?</a:t>
            </a:r>
          </a:p>
        </p:txBody>
      </p:sp>
      <p:sp>
        <p:nvSpPr>
          <p:cNvPr id="50180" name="Slide Number Placeholder 3"/>
          <p:cNvSpPr>
            <a:spLocks noGrp="1"/>
          </p:cNvSpPr>
          <p:nvPr>
            <p:ph type="sldNum" sz="quarter" idx="5"/>
          </p:nvPr>
        </p:nvSpPr>
        <p:spPr bwMode="auto">
          <a:noFill/>
          <a:ln>
            <a:miter lim="800000"/>
            <a:headEnd/>
            <a:tailEnd/>
          </a:ln>
        </p:spPr>
        <p:txBody>
          <a:bodyPr/>
          <a:lstStyle/>
          <a:p>
            <a:fld id="{B9787CB2-6EF7-4FAF-9980-F42521136A4C}" type="slidenum">
              <a:rPr lang="en-US" smtClean="0">
                <a:ea typeface="MS PGothic" pitchFamily="34" charset="-128"/>
              </a:rPr>
              <a:pPr/>
              <a:t>19</a:t>
            </a:fld>
            <a:endParaRPr lang="en-US" smtClean="0">
              <a:ea typeface="MS PGothic"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Maybe a screen shot of the smart forms?</a:t>
            </a:r>
          </a:p>
        </p:txBody>
      </p:sp>
      <p:sp>
        <p:nvSpPr>
          <p:cNvPr id="51204" name="Slide Number Placeholder 3"/>
          <p:cNvSpPr>
            <a:spLocks noGrp="1"/>
          </p:cNvSpPr>
          <p:nvPr>
            <p:ph type="sldNum" sz="quarter" idx="5"/>
          </p:nvPr>
        </p:nvSpPr>
        <p:spPr bwMode="auto">
          <a:noFill/>
          <a:ln>
            <a:miter lim="800000"/>
            <a:headEnd/>
            <a:tailEnd/>
          </a:ln>
        </p:spPr>
        <p:txBody>
          <a:bodyPr/>
          <a:lstStyle/>
          <a:p>
            <a:fld id="{5A9C9DC9-C8B9-43AE-8C44-E27B7A71B637}" type="slidenum">
              <a:rPr lang="en-US" smtClean="0">
                <a:ea typeface="MS PGothic" pitchFamily="34" charset="-128"/>
              </a:rPr>
              <a:pPr/>
              <a:t>21</a:t>
            </a:fld>
            <a:endParaRPr lang="en-US" smtClean="0">
              <a:ea typeface="MS PGothic"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noFill/>
          <a:ln>
            <a:miter lim="800000"/>
            <a:headEnd/>
            <a:tailEnd/>
          </a:ln>
        </p:spPr>
        <p:txBody>
          <a:bodyPr/>
          <a:lstStyle/>
          <a:p>
            <a:fld id="{DB6E8B80-9255-465F-A122-94EB356D1055}" type="slidenum">
              <a:rPr lang="en-US" smtClean="0">
                <a:ea typeface="MS PGothic" pitchFamily="34" charset="-128"/>
              </a:rPr>
              <a:pPr/>
              <a:t>23</a:t>
            </a:fld>
            <a:endParaRPr lang="en-US" smtClean="0">
              <a:ea typeface="MS PGothic"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2" name="Slide Number Placeholder 3"/>
          <p:cNvSpPr>
            <a:spLocks noGrp="1"/>
          </p:cNvSpPr>
          <p:nvPr>
            <p:ph type="sldNum" sz="quarter" idx="5"/>
          </p:nvPr>
        </p:nvSpPr>
        <p:spPr bwMode="auto">
          <a:noFill/>
          <a:ln>
            <a:miter lim="800000"/>
            <a:headEnd/>
            <a:tailEnd/>
          </a:ln>
        </p:spPr>
        <p:txBody>
          <a:bodyPr/>
          <a:lstStyle/>
          <a:p>
            <a:fld id="{9B13A352-554C-43D4-AF54-CBA5B4506242}" type="slidenum">
              <a:rPr lang="en-US" smtClean="0">
                <a:ea typeface="MS PGothic" pitchFamily="34" charset="-128"/>
              </a:rPr>
              <a:pPr/>
              <a:t>24</a:t>
            </a:fld>
            <a:endParaRPr lang="en-US" smtClean="0">
              <a:ea typeface="MS PGothic"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4276" name="Slide Number Placeholder 3"/>
          <p:cNvSpPr>
            <a:spLocks noGrp="1"/>
          </p:cNvSpPr>
          <p:nvPr>
            <p:ph type="sldNum" sz="quarter" idx="5"/>
          </p:nvPr>
        </p:nvSpPr>
        <p:spPr bwMode="auto">
          <a:noFill/>
          <a:ln>
            <a:miter lim="800000"/>
            <a:headEnd/>
            <a:tailEnd/>
          </a:ln>
        </p:spPr>
        <p:txBody>
          <a:bodyPr/>
          <a:lstStyle/>
          <a:p>
            <a:fld id="{60BCFF08-C3BB-40E8-BBF0-2DF80D452685}" type="slidenum">
              <a:rPr lang="en-US" smtClean="0">
                <a:ea typeface="MS PGothic" pitchFamily="34" charset="-128"/>
              </a:rPr>
              <a:pPr/>
              <a:t>25</a:t>
            </a:fld>
            <a:endParaRPr lang="en-US" smtClean="0">
              <a:ea typeface="MS PGothic"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noFill/>
          <a:ln>
            <a:miter lim="800000"/>
            <a:headEnd/>
            <a:tailEnd/>
          </a:ln>
        </p:spPr>
        <p:txBody>
          <a:bodyPr/>
          <a:lstStyle/>
          <a:p>
            <a:fld id="{717A6CFE-98A3-418C-8522-27326B309924}" type="slidenum">
              <a:rPr lang="en-US" smtClean="0">
                <a:ea typeface="MS PGothic" pitchFamily="34" charset="-128"/>
              </a:rPr>
              <a:pPr/>
              <a:t>26</a:t>
            </a:fld>
            <a:endParaRPr lang="en-US" smtClean="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n-US" smtClean="0"/>
              <a:t>Click to edit Master title style</a:t>
            </a:r>
            <a:endParaRPr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7"/>
          <p:cNvSpPr>
            <a:spLocks noGrp="1"/>
          </p:cNvSpPr>
          <p:nvPr>
            <p:ph type="dt" sz="half" idx="10"/>
          </p:nvPr>
        </p:nvSpPr>
        <p:spPr>
          <a:xfrm>
            <a:off x="6400800" y="6354763"/>
            <a:ext cx="2286000" cy="366712"/>
          </a:xfrm>
        </p:spPr>
        <p:txBody>
          <a:bodyPr/>
          <a:lstStyle>
            <a:lvl1pPr>
              <a:defRPr/>
            </a:lvl1pPr>
          </a:lstStyle>
          <a:p>
            <a:pPr>
              <a:defRPr/>
            </a:pPr>
            <a:fld id="{B61D6F84-D381-41AD-8D52-3BA3F3E7F81D}" type="datetime1">
              <a:rPr lang="en-US" smtClean="0"/>
              <a:t>2/21/2012</a:t>
            </a:fld>
            <a:endParaRPr lang="en-US"/>
          </a:p>
        </p:txBody>
      </p:sp>
      <p:sp>
        <p:nvSpPr>
          <p:cNvPr id="11" name="Footer Placeholder 16"/>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12" name="Slide Number Placeholder 28"/>
          <p:cNvSpPr>
            <a:spLocks noGrp="1"/>
          </p:cNvSpPr>
          <p:nvPr>
            <p:ph type="sldNum" sz="quarter" idx="12"/>
          </p:nvPr>
        </p:nvSpPr>
        <p:spPr>
          <a:xfrm>
            <a:off x="1216025" y="6354763"/>
            <a:ext cx="1219200" cy="366712"/>
          </a:xfrm>
        </p:spPr>
        <p:txBody>
          <a:bodyPr/>
          <a:lstStyle>
            <a:lvl1pPr>
              <a:defRPr/>
            </a:lvl1pPr>
          </a:lstStyle>
          <a:p>
            <a:pPr>
              <a:defRPr/>
            </a:pPr>
            <a:fld id="{AD30FDF8-4BC9-4A50-825C-1A9352D6B65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5CEE30C-7377-4194-8A01-C4A13DB9B347}" type="datetime1">
              <a:rPr lang="en-US" smtClean="0"/>
              <a:t>2/21/2012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07010D2-E393-4F68-8CDB-1F657DEA70E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10"/>
          <p:cNvSpPr>
            <a:spLocks noChangeShapeType="1"/>
          </p:cNvSpPr>
          <p:nvPr/>
        </p:nvSpPr>
        <p:spPr bwMode="auto">
          <a:xfrm>
            <a:off x="457200" y="6353175"/>
            <a:ext cx="8229600" cy="0"/>
          </a:xfrm>
          <a:prstGeom prst="line">
            <a:avLst/>
          </a:prstGeom>
          <a:noFill/>
          <a:ln w="9525">
            <a:solidFill>
              <a:schemeClr val="accent2"/>
            </a:solidFill>
            <a:prstDash val="dash"/>
            <a:round/>
            <a:headEnd/>
            <a:tailEnd/>
          </a:ln>
        </p:spPr>
        <p:txBody>
          <a:bodyPr/>
          <a:lstStyle/>
          <a:p>
            <a:endParaRPr lang="en-US"/>
          </a:p>
        </p:txBody>
      </p:sp>
      <p:sp>
        <p:nvSpPr>
          <p:cNvPr id="5" name="Isosceles Triang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Straight Connector 12"/>
          <p:cNvSpPr>
            <a:spLocks noChangeShapeType="1"/>
          </p:cNvSpPr>
          <p:nvPr/>
        </p:nvSpPr>
        <p:spPr bwMode="auto">
          <a:xfrm rot="5400000">
            <a:off x="3630612" y="3201988"/>
            <a:ext cx="5851525" cy="0"/>
          </a:xfrm>
          <a:prstGeom prst="line">
            <a:avLst/>
          </a:prstGeom>
          <a:noFill/>
          <a:ln w="9525">
            <a:solidFill>
              <a:schemeClr val="accent2"/>
            </a:solidFill>
            <a:prstDash val="dash"/>
            <a:round/>
            <a:headEnd/>
            <a:tailEnd/>
          </a:ln>
        </p:spPr>
        <p:txBody>
          <a:bodyPr/>
          <a:lstStyle/>
          <a:p>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E2490F0-CD32-41D3-A6CD-73E7390DBB35}" type="datetime1">
              <a:rPr lang="en-US" smtClean="0"/>
              <a:t>2/21/2012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88DEBC8-B6CE-487F-80D1-DE7B83E8F6E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219200"/>
            <a:ext cx="82296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930A07E-6465-4C94-9C1F-06B0F9CBC78C}" type="datetime1">
              <a:rPr lang="en-US" smtClean="0"/>
              <a:t>2/21/2012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A3894C9-078D-4607-9A3E-FA0D2C46E70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6400800" y="6354763"/>
            <a:ext cx="2286000" cy="366712"/>
          </a:xfrm>
        </p:spPr>
        <p:txBody>
          <a:bodyPr/>
          <a:lstStyle>
            <a:lvl1pPr>
              <a:defRPr/>
            </a:lvl1pPr>
          </a:lstStyle>
          <a:p>
            <a:pPr>
              <a:defRPr/>
            </a:pPr>
            <a:fld id="{7BE1B815-3907-4CE1-93D6-256AE307532C}" type="datetime1">
              <a:rPr lang="en-US" smtClean="0"/>
              <a:t>2/21/2012</a:t>
            </a:fld>
            <a:endParaRPr lang="en-US"/>
          </a:p>
        </p:txBody>
      </p:sp>
      <p:sp>
        <p:nvSpPr>
          <p:cNvPr id="7" name="Footer Placeholder 4"/>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pPr>
              <a:defRPr/>
            </a:pPr>
            <a:fld id="{3A30A0A8-E147-4737-9E75-547A8D231AA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76927324-F51C-40AF-8931-B8D1F7B4A5CC}" type="datetime1">
              <a:rPr lang="en-US" smtClean="0"/>
              <a:t>2/21/2012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960ECAA2-B613-459E-9E00-1BE50FFA0D5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CD5D327E-4BF3-45A8-9BB0-095E0553B51E}" type="datetime1">
              <a:rPr lang="en-US" smtClean="0"/>
              <a:t>2/21/2012</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E630A7C8-473E-463A-BC3A-6B27C9835D1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46254AF7-A9CC-4D4C-AFEB-BCA93CD2559A}" type="datetime1">
              <a:rPr lang="en-US" smtClean="0"/>
              <a:t>2/21/2012</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5FE9F7B9-216C-48E4-A640-5940E5D2ABD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0"/>
          <p:cNvSpPr>
            <a:spLocks noChangeShapeType="1"/>
          </p:cNvSpPr>
          <p:nvPr/>
        </p:nvSpPr>
        <p:spPr bwMode="auto">
          <a:xfrm>
            <a:off x="457200" y="6353175"/>
            <a:ext cx="8229600" cy="0"/>
          </a:xfrm>
          <a:prstGeom prst="line">
            <a:avLst/>
          </a:prstGeom>
          <a:noFill/>
          <a:ln w="9525">
            <a:solidFill>
              <a:schemeClr val="accent2"/>
            </a:solidFill>
            <a:prstDash val="dash"/>
            <a:round/>
            <a:headEnd/>
            <a:tailEnd/>
          </a:ln>
        </p:spPr>
        <p:txBody>
          <a:bodyPr/>
          <a:lstStyle/>
          <a:p>
            <a:endParaRPr lang="en-US"/>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Date Placeholder 1"/>
          <p:cNvSpPr>
            <a:spLocks noGrp="1"/>
          </p:cNvSpPr>
          <p:nvPr>
            <p:ph type="dt" sz="half" idx="10"/>
          </p:nvPr>
        </p:nvSpPr>
        <p:spPr/>
        <p:txBody>
          <a:bodyPr/>
          <a:lstStyle>
            <a:lvl1pPr>
              <a:defRPr/>
            </a:lvl1pPr>
          </a:lstStyle>
          <a:p>
            <a:pPr>
              <a:defRPr/>
            </a:pPr>
            <a:fld id="{A6DD5DFC-6AAA-47B0-9252-00534FF7BB3B}" type="datetime1">
              <a:rPr lang="en-US" smtClean="0"/>
              <a:t>2/21/2012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A9E747EB-1C34-4512-B6D9-CCF6CE76010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10"/>
          <p:cNvSpPr>
            <a:spLocks noChangeShapeType="1"/>
          </p:cNvSpPr>
          <p:nvPr/>
        </p:nvSpPr>
        <p:spPr bwMode="auto">
          <a:xfrm>
            <a:off x="457200" y="6353175"/>
            <a:ext cx="8229600" cy="0"/>
          </a:xfrm>
          <a:prstGeom prst="line">
            <a:avLst/>
          </a:prstGeom>
          <a:noFill/>
          <a:ln w="9525">
            <a:solidFill>
              <a:schemeClr val="accent2"/>
            </a:solidFill>
            <a:prstDash val="dash"/>
            <a:round/>
            <a:headEnd/>
            <a:tailEnd/>
          </a:ln>
        </p:spPr>
        <p:txBody>
          <a:bodyPr/>
          <a:lstStyle/>
          <a:p>
            <a:endParaRPr lang="en-US"/>
          </a:p>
        </p:txBody>
      </p:sp>
      <p:sp>
        <p:nvSpPr>
          <p:cNvPr id="6" name="Straight Connector 11"/>
          <p:cNvSpPr>
            <a:spLocks noChangeShapeType="1"/>
          </p:cNvSpPr>
          <p:nvPr/>
        </p:nvSpPr>
        <p:spPr bwMode="auto">
          <a:xfrm rot="5400000">
            <a:off x="3160712" y="3324226"/>
            <a:ext cx="6035675" cy="0"/>
          </a:xfrm>
          <a:prstGeom prst="line">
            <a:avLst/>
          </a:prstGeom>
          <a:noFill/>
          <a:ln w="9525">
            <a:solidFill>
              <a:schemeClr val="accent2"/>
            </a:solidFill>
            <a:prstDash val="dash"/>
            <a:round/>
            <a:headEnd/>
            <a:tailEnd/>
          </a:ln>
        </p:spPr>
        <p:txBody>
          <a:bodyPr/>
          <a:lstStyle/>
          <a:p>
            <a:endParaRPr lang="en-US"/>
          </a:p>
        </p:txBody>
      </p:sp>
      <p:sp>
        <p:nvSpPr>
          <p:cNvPr id="7" name="Isosceles Triang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fld id="{B08CC5CF-9BC1-4BB4-8593-9006954F96F4}" type="datetime1">
              <a:rPr lang="en-US" smtClean="0"/>
              <a:t>2/21/2012</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1420ED9E-02C0-4868-85B7-1454215815B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5" name="Straight Connector 10"/>
          <p:cNvSpPr>
            <a:spLocks noChangeShapeType="1"/>
          </p:cNvSpPr>
          <p:nvPr/>
        </p:nvSpPr>
        <p:spPr bwMode="auto">
          <a:xfrm>
            <a:off x="457200" y="6353175"/>
            <a:ext cx="8229600" cy="0"/>
          </a:xfrm>
          <a:prstGeom prst="line">
            <a:avLst/>
          </a:prstGeom>
          <a:noFill/>
          <a:ln w="9525">
            <a:solidFill>
              <a:schemeClr val="accent2"/>
            </a:solidFill>
            <a:prstDash val="dash"/>
            <a:round/>
            <a:headEnd/>
            <a:tailEnd/>
          </a:ln>
        </p:spPr>
        <p:txBody>
          <a:bodyPr/>
          <a:lstStyle/>
          <a:p>
            <a:endParaRPr lang="en-US"/>
          </a:p>
        </p:txBody>
      </p:sp>
      <p:sp>
        <p:nvSpPr>
          <p:cNvPr id="6"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0835F976-84B5-48E8-AE8E-FA5D8AC11829}" type="datetime1">
              <a:rPr lang="en-US" smtClean="0"/>
              <a:t>2/21/2012</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8DDCCEB2-D112-4F44-91FF-C596F706363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00800" y="6356350"/>
            <a:ext cx="2289175" cy="365125"/>
          </a:xfrm>
          <a:prstGeom prst="rect">
            <a:avLst/>
          </a:prstGeom>
        </p:spPr>
        <p:txBody>
          <a:bodyPr vert="horz" wrap="square" lIns="91440" tIns="45720" rIns="91440" bIns="45720" numCol="1" anchor="t" anchorCtr="0" compatLnSpc="1">
            <a:prstTxWarp prst="textNoShape">
              <a:avLst/>
            </a:prstTxWarp>
          </a:bodyPr>
          <a:lstStyle>
            <a:lvl1pPr>
              <a:defRPr sz="1400">
                <a:solidFill>
                  <a:schemeClr val="tx2"/>
                </a:solidFill>
                <a:ea typeface="ＭＳ Ｐゴシック" pitchFamily="34" charset="-128"/>
              </a:defRPr>
            </a:lvl1pPr>
          </a:lstStyle>
          <a:p>
            <a:pPr>
              <a:defRPr/>
            </a:pPr>
            <a:fld id="{9ED2DDDF-E2F3-4B27-B229-4AA2927189AE}" type="datetime1">
              <a:rPr lang="en-US" smtClean="0"/>
              <a:t>2/21/2012</a:t>
            </a:fld>
            <a:endParaRPr lang="en-US"/>
          </a:p>
        </p:txBody>
      </p:sp>
      <p:sp>
        <p:nvSpPr>
          <p:cNvPr id="3" name="Footer Placeholder 2"/>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a:solidFill>
                  <a:schemeClr val="tx2"/>
                </a:solidFill>
                <a:latin typeface="Arial" charset="0"/>
                <a:ea typeface="+mn-ea"/>
              </a:defRPr>
            </a:lvl1pPr>
          </a:lstStyle>
          <a:p>
            <a:pPr>
              <a:defRPr/>
            </a:pPr>
            <a:endParaRPr lang="en-US"/>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wrap="square" lIns="91440" tIns="45720" rIns="91440" bIns="45720" numCol="1" anchor="t" anchorCtr="0" compatLnSpc="1">
            <a:prstTxWarp prst="textNoShape">
              <a:avLst/>
            </a:prstTxWarp>
          </a:bodyPr>
          <a:lstStyle>
            <a:lvl1pPr>
              <a:defRPr sz="1400">
                <a:solidFill>
                  <a:schemeClr val="tx2"/>
                </a:solidFill>
                <a:ea typeface="ＭＳ Ｐゴシック" pitchFamily="34" charset="-128"/>
              </a:defRPr>
            </a:lvl1pPr>
          </a:lstStyle>
          <a:p>
            <a:pPr>
              <a:defRPr/>
            </a:pPr>
            <a:fld id="{DCC408F6-9BED-4490-94A5-8E18E77D29A2}" type="slidenum">
              <a:rPr lang="en-US"/>
              <a:pPr>
                <a:defRPr/>
              </a:pPr>
              <a:t>‹#›</a:t>
            </a:fld>
            <a:endParaRPr lang="en-US"/>
          </a:p>
        </p:txBody>
      </p:sp>
      <p:sp>
        <p:nvSpPr>
          <p:cNvPr id="1031" name="Straight Connector 27"/>
          <p:cNvSpPr>
            <a:spLocks noChangeShapeType="1"/>
          </p:cNvSpPr>
          <p:nvPr/>
        </p:nvSpPr>
        <p:spPr bwMode="auto">
          <a:xfrm>
            <a:off x="457200" y="6353175"/>
            <a:ext cx="8229600" cy="0"/>
          </a:xfrm>
          <a:prstGeom prst="line">
            <a:avLst/>
          </a:prstGeom>
          <a:noFill/>
          <a:ln w="9525">
            <a:solidFill>
              <a:schemeClr val="accent2"/>
            </a:solidFill>
            <a:prstDash val="dash"/>
            <a:round/>
            <a:headEnd/>
            <a:tailEnd/>
          </a:ln>
        </p:spPr>
        <p:txBody>
          <a:bodyPr/>
          <a:lstStyle/>
          <a:p>
            <a:endParaRPr lang="en-US"/>
          </a:p>
        </p:txBody>
      </p:sp>
      <p:sp>
        <p:nvSpPr>
          <p:cNvPr id="1032" name="Straight Connector 28"/>
          <p:cNvSpPr>
            <a:spLocks noChangeShapeType="1"/>
          </p:cNvSpPr>
          <p:nvPr/>
        </p:nvSpPr>
        <p:spPr bwMode="auto">
          <a:xfrm>
            <a:off x="457200" y="1143000"/>
            <a:ext cx="8229600" cy="0"/>
          </a:xfrm>
          <a:prstGeom prst="line">
            <a:avLst/>
          </a:prstGeom>
          <a:noFill/>
          <a:ln w="9525">
            <a:solidFill>
              <a:schemeClr val="accent2"/>
            </a:solidFill>
            <a:prstDash val="dash"/>
            <a:round/>
            <a:headEnd/>
            <a:tailEnd/>
          </a:ln>
        </p:spPr>
        <p:txBody>
          <a:bodyPr/>
          <a:lstStyle/>
          <a:p>
            <a:endParaRPr lang="en-US"/>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268" r:id="rId1"/>
    <p:sldLayoutId id="2147484264" r:id="rId2"/>
    <p:sldLayoutId id="2147484269" r:id="rId3"/>
    <p:sldLayoutId id="2147484265" r:id="rId4"/>
    <p:sldLayoutId id="2147484266" r:id="rId5"/>
    <p:sldLayoutId id="2147484270" r:id="rId6"/>
    <p:sldLayoutId id="2147484271" r:id="rId7"/>
    <p:sldLayoutId id="2147484272" r:id="rId8"/>
    <p:sldLayoutId id="2147484273" r:id="rId9"/>
    <p:sldLayoutId id="2147484267" r:id="rId10"/>
    <p:sldLayoutId id="2147484274" r:id="rId11"/>
  </p:sldLayoutIdLst>
  <p:hf hdr="0" ftr="0" dt="0"/>
  <p:txStyles>
    <p:titleStyle>
      <a:lvl1pPr algn="l" rtl="0" eaLnBrk="0" fontAlgn="base" hangingPunct="0">
        <a:spcBef>
          <a:spcPct val="0"/>
        </a:spcBef>
        <a:spcAft>
          <a:spcPct val="0"/>
        </a:spcAft>
        <a:defRPr sz="3200" kern="1200">
          <a:solidFill>
            <a:schemeClr val="tx2"/>
          </a:solidFill>
          <a:latin typeface="+mj-lt"/>
          <a:ea typeface="MS PGothic" pitchFamily="34" charset="-128"/>
          <a:cs typeface="+mj-cs"/>
        </a:defRPr>
      </a:lvl1pPr>
      <a:lvl2pPr algn="l" rtl="0" eaLnBrk="0" fontAlgn="base" hangingPunct="0">
        <a:spcBef>
          <a:spcPct val="0"/>
        </a:spcBef>
        <a:spcAft>
          <a:spcPct val="0"/>
        </a:spcAft>
        <a:defRPr sz="3200">
          <a:solidFill>
            <a:schemeClr val="tx2"/>
          </a:solidFill>
          <a:latin typeface="Bookman Old Style" pitchFamily="18" charset="0"/>
          <a:ea typeface="MS PGothic" pitchFamily="34" charset="-128"/>
        </a:defRPr>
      </a:lvl2pPr>
      <a:lvl3pPr algn="l" rtl="0" eaLnBrk="0" fontAlgn="base" hangingPunct="0">
        <a:spcBef>
          <a:spcPct val="0"/>
        </a:spcBef>
        <a:spcAft>
          <a:spcPct val="0"/>
        </a:spcAft>
        <a:defRPr sz="3200">
          <a:solidFill>
            <a:schemeClr val="tx2"/>
          </a:solidFill>
          <a:latin typeface="Bookman Old Style" pitchFamily="18" charset="0"/>
          <a:ea typeface="MS PGothic" pitchFamily="34" charset="-128"/>
        </a:defRPr>
      </a:lvl3pPr>
      <a:lvl4pPr algn="l" rtl="0" eaLnBrk="0" fontAlgn="base" hangingPunct="0">
        <a:spcBef>
          <a:spcPct val="0"/>
        </a:spcBef>
        <a:spcAft>
          <a:spcPct val="0"/>
        </a:spcAft>
        <a:defRPr sz="3200">
          <a:solidFill>
            <a:schemeClr val="tx2"/>
          </a:solidFill>
          <a:latin typeface="Bookman Old Style" pitchFamily="18" charset="0"/>
          <a:ea typeface="MS PGothic" pitchFamily="34" charset="-128"/>
        </a:defRPr>
      </a:lvl4pPr>
      <a:lvl5pPr algn="l" rtl="0" eaLnBrk="0" fontAlgn="base" hangingPunct="0">
        <a:spcBef>
          <a:spcPct val="0"/>
        </a:spcBef>
        <a:spcAft>
          <a:spcPct val="0"/>
        </a:spcAft>
        <a:defRPr sz="3200">
          <a:solidFill>
            <a:schemeClr val="tx2"/>
          </a:solidFill>
          <a:latin typeface="Bookman Old Style" pitchFamily="18" charset="0"/>
          <a:ea typeface="MS PGothic" pitchFamily="34" charset="-128"/>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S PGothic" pitchFamily="34" charset="-128"/>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S PGothic" pitchFamily="34" charset="-128"/>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S PGothic" pitchFamily="34" charset="-128"/>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S PGothic" pitchFamily="34" charset="-128"/>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S PGothic" pitchFamily="34" charset="-128"/>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 TargetMode="External"/></Relationships>
</file>

<file path=ppt/slides/_rels/slide15.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2" Type="http://schemas.openxmlformats.org/officeDocument/2006/relationships/hyperlink" Target="http://nyhealth.gov/health_care/medicaid/program/update/2008/2008-10.ht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abrown@damianfcc.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mailto:apg@health.state.ny.us" TargetMode="Externa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mailto:apg@health.state.ny.u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nycquits.org/pages/homepage.aspx" TargetMode="External"/><Relationship Id="rId2" Type="http://schemas.openxmlformats.org/officeDocument/2006/relationships/hyperlink" Target="http://www.nysmokefree.com/"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www.facebook.com/nycquits"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nycquits.org/SiteCollectionDocuments/pdf/csi/cessation-guide.pdf" TargetMode="External"/><Relationship Id="rId7" Type="http://schemas.openxmlformats.org/officeDocument/2006/relationships/image" Target="cid:image002.jpg@01CCE592.A26B2AE0" TargetMode="External"/><Relationship Id="rId2" Type="http://schemas.openxmlformats.org/officeDocument/2006/relationships/hyperlink" Target="http://www.bigapplerx.com/" TargetMode="Externa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cid:image001.gif@01CCE592.A26B2AE0" TargetMode="Externa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rxforchange.ucsf.edu/"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health.state.ny.us/prevention/tobacco_control/community_partners/tobacco_cessation_centers.ht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health.ny.gov/health_care/medicaid/program/update/2011/2011-04.htm" TargetMode="External"/><Relationship Id="rId2" Type="http://schemas.openxmlformats.org/officeDocument/2006/relationships/hyperlink" Target="http://www.nyc.gov/html/doh/downloads/pdf/smoke/smoke-medicaid-reimbursement-faq.pdf" TargetMode="External"/><Relationship Id="rId1" Type="http://schemas.openxmlformats.org/officeDocument/2006/relationships/slideLayout" Target="../slideLayouts/slideLayout2.xml"/><Relationship Id="rId5" Type="http://schemas.openxmlformats.org/officeDocument/2006/relationships/hyperlink" Target="http://www.nyhealth.gov/health_care/medicaid/rates/apg/docs/apg_provider_manual" TargetMode="External"/><Relationship Id="rId4" Type="http://schemas.openxmlformats.org/officeDocument/2006/relationships/hyperlink" Target="http://www.nyhealth.gov/health_care/medicaid/rates/ap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ctrTitle"/>
          </p:nvPr>
        </p:nvSpPr>
        <p:spPr>
          <a:xfrm>
            <a:off x="1371600" y="1176338"/>
            <a:ext cx="7407275" cy="1473200"/>
          </a:xfrm>
        </p:spPr>
        <p:txBody>
          <a:bodyPr/>
          <a:lstStyle/>
          <a:p>
            <a:pPr eaLnBrk="1" hangingPunct="1"/>
            <a:r>
              <a:rPr lang="en-US" smtClean="0"/>
              <a:t>Medicaid Billing for Smoking Cessation</a:t>
            </a:r>
          </a:p>
        </p:txBody>
      </p:sp>
      <p:sp>
        <p:nvSpPr>
          <p:cNvPr id="5" name="Subtitle 4"/>
          <p:cNvSpPr>
            <a:spLocks noGrp="1"/>
          </p:cNvSpPr>
          <p:nvPr>
            <p:ph type="subTitle" idx="1"/>
          </p:nvPr>
        </p:nvSpPr>
        <p:spPr>
          <a:xfrm>
            <a:off x="1143000" y="3657600"/>
            <a:ext cx="7086600" cy="2133600"/>
          </a:xfrm>
        </p:spPr>
        <p:txBody>
          <a:bodyPr>
            <a:normAutofit fontScale="77500" lnSpcReduction="20000"/>
          </a:bodyPr>
          <a:lstStyle/>
          <a:p>
            <a:pPr eaLnBrk="1" fontAlgn="auto" hangingPunct="1">
              <a:spcAft>
                <a:spcPts val="0"/>
              </a:spcAft>
              <a:buFont typeface="Wingdings 3"/>
              <a:buNone/>
              <a:defRPr/>
            </a:pPr>
            <a:r>
              <a:rPr lang="en-US" sz="3600" i="1" dirty="0" smtClean="0"/>
              <a:t>Advice, Scenarios, and Questions from the field</a:t>
            </a:r>
          </a:p>
          <a:p>
            <a:pPr eaLnBrk="1" fontAlgn="auto" hangingPunct="1">
              <a:spcAft>
                <a:spcPts val="0"/>
              </a:spcAft>
              <a:buFont typeface="Wingdings 3"/>
              <a:buNone/>
              <a:defRPr/>
            </a:pPr>
            <a:endParaRPr lang="en-US" sz="3600" i="1" dirty="0" smtClean="0"/>
          </a:p>
          <a:p>
            <a:pPr eaLnBrk="1" fontAlgn="auto" hangingPunct="1">
              <a:spcAft>
                <a:spcPts val="0"/>
              </a:spcAft>
              <a:buFont typeface="Wingdings 3"/>
              <a:buNone/>
              <a:defRPr/>
            </a:pPr>
            <a:endParaRPr lang="en-US" sz="3600" i="1" dirty="0" smtClean="0"/>
          </a:p>
          <a:p>
            <a:pPr eaLnBrk="1" fontAlgn="auto" hangingPunct="1">
              <a:spcAft>
                <a:spcPts val="0"/>
              </a:spcAft>
              <a:buFont typeface="Wingdings 3"/>
              <a:buNone/>
              <a:defRPr/>
            </a:pPr>
            <a:r>
              <a:rPr lang="en-US" sz="3600" i="1" dirty="0" smtClean="0"/>
              <a:t>February 21, 2012</a:t>
            </a:r>
            <a:endParaRPr lang="en-US" sz="3600" i="1" dirty="0"/>
          </a:p>
        </p:txBody>
      </p:sp>
      <p:sp>
        <p:nvSpPr>
          <p:cNvPr id="2" name="Slide Number Placeholder 1"/>
          <p:cNvSpPr>
            <a:spLocks noGrp="1"/>
          </p:cNvSpPr>
          <p:nvPr>
            <p:ph type="sldNum" sz="quarter" idx="12"/>
          </p:nvPr>
        </p:nvSpPr>
        <p:spPr/>
        <p:txBody>
          <a:bodyPr/>
          <a:lstStyle/>
          <a:p>
            <a:pPr>
              <a:defRPr/>
            </a:pPr>
            <a:fld id="{AD30FDF8-4BC9-4A50-825C-1A9352D6B653}"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z="3600" b="1" dirty="0" smtClean="0">
                <a:ea typeface="+mj-ea"/>
              </a:rPr>
              <a:t>Smoking Cessation Counseling</a:t>
            </a:r>
            <a:br>
              <a:rPr lang="en-US" sz="3600" b="1" dirty="0" smtClean="0">
                <a:ea typeface="+mj-ea"/>
              </a:rPr>
            </a:br>
            <a:r>
              <a:rPr lang="en-US" sz="3600" b="1" dirty="0" smtClean="0">
                <a:ea typeface="+mj-ea"/>
              </a:rPr>
              <a:t>Current Policy (cont.)</a:t>
            </a:r>
            <a:endParaRPr lang="en-US" sz="3600" b="1" dirty="0">
              <a:ea typeface="+mj-ea"/>
            </a:endParaRPr>
          </a:p>
        </p:txBody>
      </p:sp>
      <p:sp>
        <p:nvSpPr>
          <p:cNvPr id="18436" name="Slide Number Placeholder 4"/>
          <p:cNvSpPr>
            <a:spLocks noGrp="1"/>
          </p:cNvSpPr>
          <p:nvPr>
            <p:ph type="sldNum" sz="quarter" idx="12"/>
          </p:nvPr>
        </p:nvSpPr>
        <p:spPr bwMode="auto">
          <a:noFill/>
          <a:ln>
            <a:miter lim="800000"/>
            <a:headEnd/>
            <a:tailEnd/>
          </a:ln>
        </p:spPr>
        <p:txBody>
          <a:bodyPr/>
          <a:lstStyle/>
          <a:p>
            <a:fld id="{38CA3AF0-11AD-4F18-A78C-92159BCDD892}" type="slidenum">
              <a:rPr lang="en-US" smtClean="0">
                <a:ea typeface="MS PGothic" pitchFamily="34" charset="-128"/>
              </a:rPr>
              <a:pPr/>
              <a:t>10</a:t>
            </a:fld>
            <a:endParaRPr lang="en-US" smtClean="0">
              <a:ea typeface="MS PGothic" pitchFamily="34" charset="-128"/>
            </a:endParaRPr>
          </a:p>
        </p:txBody>
      </p:sp>
      <p:sp>
        <p:nvSpPr>
          <p:cNvPr id="18437" name="Content Placeholder 2"/>
          <p:cNvSpPr>
            <a:spLocks noGrp="1"/>
          </p:cNvSpPr>
          <p:nvPr>
            <p:ph sz="quarter" idx="1"/>
          </p:nvPr>
        </p:nvSpPr>
        <p:spPr>
          <a:xfrm>
            <a:off x="457200" y="1371600"/>
            <a:ext cx="8229600" cy="4953000"/>
          </a:xfrm>
        </p:spPr>
        <p:txBody>
          <a:bodyPr/>
          <a:lstStyle/>
          <a:p>
            <a:pPr eaLnBrk="1" hangingPunct="1"/>
            <a:r>
              <a:rPr lang="en-US" sz="2400" b="1" smtClean="0"/>
              <a:t>Smoking Cessation expanded to all Medicaid Beneficiaries</a:t>
            </a:r>
          </a:p>
          <a:p>
            <a:pPr lvl="1" eaLnBrk="1" hangingPunct="1"/>
            <a:r>
              <a:rPr lang="en-US" sz="2000" smtClean="0"/>
              <a:t>SCC was paid as a stand-alone service beginning April 1, 2011.  </a:t>
            </a:r>
          </a:p>
          <a:p>
            <a:pPr lvl="1" eaLnBrk="1" hangingPunct="1"/>
            <a:r>
              <a:rPr lang="en-US" sz="2000" smtClean="0"/>
              <a:t>Claims for SCC are required to include the appropriate procedure code and diagnosis code. </a:t>
            </a:r>
          </a:p>
          <a:p>
            <a:pPr lvl="2" eaLnBrk="1" hangingPunct="1"/>
            <a:r>
              <a:rPr lang="en-US" b="1" smtClean="0"/>
              <a:t>99406 </a:t>
            </a:r>
            <a:r>
              <a:rPr lang="en-US" smtClean="0"/>
              <a:t>- </a:t>
            </a:r>
            <a:r>
              <a:rPr lang="en-US" b="1" smtClean="0"/>
              <a:t>Intermediate SCC, 3 to 10 minutes </a:t>
            </a:r>
            <a:r>
              <a:rPr lang="en-US" smtClean="0"/>
              <a:t>(billable only as an individual session) or</a:t>
            </a:r>
          </a:p>
          <a:p>
            <a:pPr lvl="2" eaLnBrk="1" hangingPunct="1"/>
            <a:r>
              <a:rPr lang="en-US" b="1" smtClean="0"/>
              <a:t>99407 </a:t>
            </a:r>
            <a:r>
              <a:rPr lang="en-US" smtClean="0"/>
              <a:t>- </a:t>
            </a:r>
            <a:r>
              <a:rPr lang="en-US" b="1" smtClean="0"/>
              <a:t>Intensive SCC, greater than 10 minutes </a:t>
            </a:r>
            <a:r>
              <a:rPr lang="en-US" smtClean="0"/>
              <a:t>(billable as an individual or group session; using the </a:t>
            </a:r>
            <a:r>
              <a:rPr lang="ja-JP" altLang="en-US" smtClean="0"/>
              <a:t>“</a:t>
            </a:r>
            <a:r>
              <a:rPr lang="en-US" altLang="ja-JP" smtClean="0"/>
              <a:t>HQ</a:t>
            </a:r>
            <a:r>
              <a:rPr lang="ja-JP" altLang="en-US" smtClean="0"/>
              <a:t>”</a:t>
            </a:r>
            <a:r>
              <a:rPr lang="en-US" altLang="ja-JP" smtClean="0"/>
              <a:t> modifier to indicate a group SCC session, up to eight patients in a group)</a:t>
            </a:r>
          </a:p>
          <a:p>
            <a:pPr lvl="2" eaLnBrk="1" hangingPunct="1"/>
            <a:r>
              <a:rPr lang="en-US" smtClean="0"/>
              <a:t>Claims must include ICD-9-CM diagnosis code, </a:t>
            </a:r>
            <a:r>
              <a:rPr lang="en-US" b="1" smtClean="0"/>
              <a:t>305.1</a:t>
            </a:r>
            <a:r>
              <a:rPr lang="en-US" smtClean="0"/>
              <a:t>- tobacco use disorder.</a:t>
            </a:r>
          </a:p>
          <a:p>
            <a:pPr eaLnBrk="1" hangingPunct="1">
              <a:buFont typeface="Wingdings 3" pitchFamily="18" charset="2"/>
              <a:buNone/>
            </a:pPr>
            <a:endParaRPr lang="en-US" sz="2200" smtClean="0"/>
          </a:p>
          <a:p>
            <a:pPr eaLnBrk="1" hangingPunct="1">
              <a:buFont typeface="Wingdings 3" pitchFamily="18" charset="2"/>
              <a:buNone/>
            </a:pPr>
            <a:endParaRPr lang="en-US" sz="22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z="3600" b="1" dirty="0" smtClean="0">
                <a:ea typeface="+mj-ea"/>
              </a:rPr>
              <a:t>Smoking Cessation Counseling</a:t>
            </a:r>
            <a:br>
              <a:rPr lang="en-US" sz="3600" b="1" dirty="0" smtClean="0">
                <a:ea typeface="+mj-ea"/>
              </a:rPr>
            </a:br>
            <a:r>
              <a:rPr lang="en-US" sz="3600" b="1" dirty="0" smtClean="0">
                <a:ea typeface="+mj-ea"/>
              </a:rPr>
              <a:t>Current Policy (cont.)</a:t>
            </a:r>
            <a:endParaRPr lang="en-US" sz="3600" b="1" dirty="0">
              <a:ea typeface="+mj-ea"/>
            </a:endParaRPr>
          </a:p>
        </p:txBody>
      </p:sp>
      <p:sp>
        <p:nvSpPr>
          <p:cNvPr id="19460" name="Slide Number Placeholder 4"/>
          <p:cNvSpPr>
            <a:spLocks noGrp="1"/>
          </p:cNvSpPr>
          <p:nvPr>
            <p:ph type="sldNum" sz="quarter" idx="12"/>
          </p:nvPr>
        </p:nvSpPr>
        <p:spPr bwMode="auto">
          <a:noFill/>
          <a:ln>
            <a:miter lim="800000"/>
            <a:headEnd/>
            <a:tailEnd/>
          </a:ln>
        </p:spPr>
        <p:txBody>
          <a:bodyPr/>
          <a:lstStyle/>
          <a:p>
            <a:fld id="{49B0287A-C17E-44C4-A151-FCACC4FE0EE0}" type="slidenum">
              <a:rPr lang="en-US" smtClean="0">
                <a:ea typeface="MS PGothic" pitchFamily="34" charset="-128"/>
              </a:rPr>
              <a:pPr/>
              <a:t>11</a:t>
            </a:fld>
            <a:endParaRPr lang="en-US" smtClean="0">
              <a:ea typeface="MS PGothic" pitchFamily="34" charset="-128"/>
            </a:endParaRPr>
          </a:p>
        </p:txBody>
      </p:sp>
      <p:sp>
        <p:nvSpPr>
          <p:cNvPr id="19461" name="Content Placeholder 2"/>
          <p:cNvSpPr>
            <a:spLocks noGrp="1"/>
          </p:cNvSpPr>
          <p:nvPr>
            <p:ph sz="quarter" idx="1"/>
          </p:nvPr>
        </p:nvSpPr>
        <p:spPr>
          <a:xfrm>
            <a:off x="457200" y="1600200"/>
            <a:ext cx="8229600" cy="4953000"/>
          </a:xfrm>
        </p:spPr>
        <p:txBody>
          <a:bodyPr/>
          <a:lstStyle/>
          <a:p>
            <a:pPr eaLnBrk="1" hangingPunct="1"/>
            <a:r>
              <a:rPr lang="en-US" sz="2400" b="1" smtClean="0"/>
              <a:t>Smoking Cessation expanded to all Medicaid Beneficiaries</a:t>
            </a:r>
          </a:p>
          <a:p>
            <a:pPr lvl="1" eaLnBrk="1" hangingPunct="1"/>
            <a:r>
              <a:rPr lang="en-US" sz="2000" smtClean="0"/>
              <a:t>SCC may take place during individual OR group counseling sessions.</a:t>
            </a:r>
          </a:p>
          <a:p>
            <a:pPr lvl="1" eaLnBrk="1" hangingPunct="1"/>
            <a:r>
              <a:rPr lang="en-US" sz="2000" smtClean="0"/>
              <a:t>Group sessions were reimbursable for DOS on or after </a:t>
            </a:r>
          </a:p>
          <a:p>
            <a:pPr lvl="1" eaLnBrk="1" hangingPunct="1">
              <a:buFont typeface="Wingdings 3" pitchFamily="18" charset="2"/>
              <a:buNone/>
            </a:pPr>
            <a:r>
              <a:rPr lang="en-US" sz="2000" smtClean="0"/>
              <a:t>	May 1,  2011 for office-based practitioners.</a:t>
            </a:r>
          </a:p>
          <a:p>
            <a:pPr lvl="1" eaLnBrk="1" hangingPunct="1"/>
            <a:r>
              <a:rPr lang="en-US" sz="2000" smtClean="0"/>
              <a:t>Group sessions will be reimbursable for DOS on or after </a:t>
            </a:r>
          </a:p>
          <a:p>
            <a:pPr lvl="1" eaLnBrk="1" hangingPunct="1">
              <a:buFont typeface="Wingdings 3" pitchFamily="18" charset="2"/>
              <a:buNone/>
            </a:pPr>
            <a:r>
              <a:rPr lang="en-US" sz="2000" smtClean="0"/>
              <a:t>	July 1,  2011 for Article 28 clinics (i.e., D&amp;TCs and OPDs)</a:t>
            </a:r>
          </a:p>
          <a:p>
            <a:pPr lvl="1" eaLnBrk="1" hangingPunct="1"/>
            <a:r>
              <a:rPr lang="en-US" sz="2000" smtClean="0">
                <a:latin typeface="Arial" pitchFamily="34" charset="0"/>
                <a:cs typeface="Arial" pitchFamily="34" charset="0"/>
              </a:rPr>
              <a:t>Providers are required to code the HQ modifier in addition to the SCC code to indicate that the service was provided to a group </a:t>
            </a:r>
          </a:p>
          <a:p>
            <a:pPr lvl="1" eaLnBrk="1" hangingPunct="1">
              <a:buFont typeface="Wingdings 3" pitchFamily="18" charset="2"/>
              <a:buNone/>
            </a:pPr>
            <a:r>
              <a:rPr lang="en-US" sz="2000" smtClean="0">
                <a:latin typeface="Arial" pitchFamily="34" charset="0"/>
                <a:cs typeface="Arial" pitchFamily="34" charset="0"/>
              </a:rPr>
              <a:t> 	(decreases weight by 50% in Article 28 facilities).   </a:t>
            </a:r>
          </a:p>
          <a:p>
            <a:pPr lvl="1" eaLnBrk="1" hangingPunct="1">
              <a:buFont typeface="Wingdings 3" pitchFamily="18" charset="2"/>
              <a:buNone/>
            </a:pPr>
            <a:endParaRPr lang="en-US" sz="2000" smtClean="0"/>
          </a:p>
          <a:p>
            <a:pPr lvl="1" eaLnBrk="1" hangingPunct="1"/>
            <a:endParaRPr lang="en-US" sz="2000" smtClean="0"/>
          </a:p>
          <a:p>
            <a:pPr eaLnBrk="1" hangingPunct="1">
              <a:buFont typeface="Wingdings 3" pitchFamily="18" charset="2"/>
              <a:buNone/>
            </a:pPr>
            <a:endParaRPr lang="en-US" sz="2200" smtClean="0"/>
          </a:p>
          <a:p>
            <a:pPr eaLnBrk="1" hangingPunct="1">
              <a:buFont typeface="Wingdings 3" pitchFamily="18" charset="2"/>
              <a:buNone/>
            </a:pPr>
            <a:endParaRPr lang="en-US" sz="22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304800"/>
            <a:ext cx="8229600" cy="914400"/>
          </a:xfrm>
        </p:spPr>
        <p:txBody>
          <a:bodyPr/>
          <a:lstStyle/>
          <a:p>
            <a:pPr eaLnBrk="1" hangingPunct="1"/>
            <a:r>
              <a:rPr lang="en-US" sz="2800" smtClean="0"/>
              <a:t>Smoking Cessation Counseling and the Medicaid Reimbursement </a:t>
            </a:r>
          </a:p>
        </p:txBody>
      </p:sp>
      <p:graphicFrame>
        <p:nvGraphicFramePr>
          <p:cNvPr id="5" name="Table 4"/>
          <p:cNvGraphicFramePr>
            <a:graphicFrameLocks noGrp="1"/>
          </p:cNvGraphicFramePr>
          <p:nvPr/>
        </p:nvGraphicFramePr>
        <p:xfrm>
          <a:off x="152400" y="1524000"/>
          <a:ext cx="8991600" cy="5334000"/>
        </p:xfrm>
        <a:graphic>
          <a:graphicData uri="http://schemas.openxmlformats.org/drawingml/2006/table">
            <a:tbl>
              <a:tblPr firstRow="1" bandRow="1"/>
              <a:tblGrid>
                <a:gridCol w="4340772"/>
                <a:gridCol w="4650828"/>
              </a:tblGrid>
              <a:tr h="640080">
                <a:tc>
                  <a:txBody>
                    <a:bodyPr/>
                    <a:lstStyle>
                      <a:lvl1pPr marL="0" algn="l" rtl="0" eaLnBrk="1" latinLnBrk="0" hangingPunct="1">
                        <a:defRPr kumimoji="0" b="1" kern="1200">
                          <a:solidFill>
                            <a:schemeClr val="lt1"/>
                          </a:solidFill>
                          <a:latin typeface="Georgia"/>
                        </a:defRPr>
                      </a:lvl1pPr>
                      <a:lvl2pPr marL="457200" algn="l" rtl="0" eaLnBrk="1" latinLnBrk="0" hangingPunct="1">
                        <a:defRPr kumimoji="0" b="1" kern="1200">
                          <a:solidFill>
                            <a:schemeClr val="lt1"/>
                          </a:solidFill>
                          <a:latin typeface="Georgia"/>
                        </a:defRPr>
                      </a:lvl2pPr>
                      <a:lvl3pPr marL="914400" algn="l" rtl="0" eaLnBrk="1" latinLnBrk="0" hangingPunct="1">
                        <a:defRPr kumimoji="0" b="1" kern="1200">
                          <a:solidFill>
                            <a:schemeClr val="lt1"/>
                          </a:solidFill>
                          <a:latin typeface="Georgia"/>
                        </a:defRPr>
                      </a:lvl3pPr>
                      <a:lvl4pPr marL="1371600" algn="l" rtl="0" eaLnBrk="1" latinLnBrk="0" hangingPunct="1">
                        <a:defRPr kumimoji="0" b="1" kern="1200">
                          <a:solidFill>
                            <a:schemeClr val="lt1"/>
                          </a:solidFill>
                          <a:latin typeface="Georgia"/>
                        </a:defRPr>
                      </a:lvl4pPr>
                      <a:lvl5pPr marL="1828800" algn="l" rtl="0" eaLnBrk="1" latinLnBrk="0" hangingPunct="1">
                        <a:defRPr kumimoji="0" b="1" kern="1200">
                          <a:solidFill>
                            <a:schemeClr val="lt1"/>
                          </a:solidFill>
                          <a:latin typeface="Georgia"/>
                        </a:defRPr>
                      </a:lvl5pPr>
                      <a:lvl6pPr marL="2286000" algn="l" rtl="0" eaLnBrk="1" latinLnBrk="0" hangingPunct="1">
                        <a:defRPr kumimoji="0" b="1" kern="1200">
                          <a:solidFill>
                            <a:schemeClr val="lt1"/>
                          </a:solidFill>
                          <a:latin typeface="Georgia"/>
                        </a:defRPr>
                      </a:lvl6pPr>
                      <a:lvl7pPr marL="2743200" algn="l" rtl="0" eaLnBrk="1" latinLnBrk="0" hangingPunct="1">
                        <a:defRPr kumimoji="0" b="1" kern="1200">
                          <a:solidFill>
                            <a:schemeClr val="lt1"/>
                          </a:solidFill>
                          <a:latin typeface="Georgia"/>
                        </a:defRPr>
                      </a:lvl7pPr>
                      <a:lvl8pPr marL="3200400" algn="l" rtl="0" eaLnBrk="1" latinLnBrk="0" hangingPunct="1">
                        <a:defRPr kumimoji="0" b="1" kern="1200">
                          <a:solidFill>
                            <a:schemeClr val="lt1"/>
                          </a:solidFill>
                          <a:latin typeface="Georgia"/>
                        </a:defRPr>
                      </a:lvl8pPr>
                      <a:lvl9pPr marL="3657600" algn="l" rtl="0" eaLnBrk="1" latinLnBrk="0" hangingPunct="1">
                        <a:defRPr kumimoji="0" b="1" kern="1200">
                          <a:solidFill>
                            <a:schemeClr val="lt1"/>
                          </a:solidFill>
                          <a:latin typeface="Georgia"/>
                        </a:defRPr>
                      </a:lvl9pPr>
                    </a:lstStyle>
                    <a:p>
                      <a:pPr algn="ctr"/>
                      <a:r>
                        <a:rPr lang="en-US" sz="1800" dirty="0" smtClean="0"/>
                        <a:t>Medicaid</a:t>
                      </a:r>
                      <a:r>
                        <a:rPr lang="en-US" sz="1800" baseline="0" dirty="0" smtClean="0"/>
                        <a:t> Benefit</a:t>
                      </a:r>
                      <a:endParaRPr lang="en-US" sz="1800" dirty="0"/>
                    </a:p>
                  </a:txBody>
                  <a:tcPr>
                    <a:lnL>
                      <a:noFill/>
                    </a:lnL>
                    <a:lnR w="12700" cap="flat" cmpd="sng" algn="ctr">
                      <a:solidFill>
                        <a:schemeClr val="tx1"/>
                      </a:solidFill>
                      <a:prstDash val="solid"/>
                      <a:round/>
                      <a:headEnd type="none" w="med" len="med"/>
                      <a:tailEnd type="none" w="med" len="med"/>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rgbClr val="C64847"/>
                    </a:solidFill>
                  </a:tcPr>
                </a:tc>
                <a:tc>
                  <a:txBody>
                    <a:bodyPr/>
                    <a:lstStyle/>
                    <a:p>
                      <a:pPr algn="ctr"/>
                      <a:r>
                        <a:rPr lang="en-US" sz="1800" b="1" dirty="0" smtClean="0">
                          <a:solidFill>
                            <a:schemeClr val="bg1"/>
                          </a:solidFill>
                        </a:rPr>
                        <a:t>Counseling Service Reimbursable for the Following Provider Types:</a:t>
                      </a:r>
                      <a:endParaRPr lang="en-US" sz="1800" dirty="0">
                        <a:solidFill>
                          <a:schemeClr val="bg1"/>
                        </a:solidFill>
                      </a:endParaRPr>
                    </a:p>
                  </a:txBody>
                  <a:tcPr>
                    <a:lnL w="12700" cap="flat" cmpd="sng" algn="ctr">
                      <a:solidFill>
                        <a:schemeClr val="tx1"/>
                      </a:solidFill>
                      <a:prstDash val="solid"/>
                      <a:round/>
                      <a:headEnd type="none" w="med" len="med"/>
                      <a:tailEnd type="none" w="med" len="med"/>
                    </a:lnL>
                    <a:lnR>
                      <a:noFill/>
                    </a:lnR>
                    <a:lnT w="25400" cmpd="sng">
                      <a:solidFill>
                        <a:sysClr val="windowText" lastClr="000000"/>
                      </a:solidFill>
                    </a:lnT>
                    <a:lnB w="254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64847"/>
                    </a:solidFill>
                  </a:tcPr>
                </a:tc>
              </a:tr>
              <a:tr h="4693920">
                <a:tc>
                  <a:txBody>
                    <a:bodyPr/>
                    <a:lstStyle>
                      <a:lvl1pPr marL="0" algn="l" rtl="0" eaLnBrk="1" latinLnBrk="0" hangingPunct="1">
                        <a:defRPr kumimoji="0" kern="1200">
                          <a:solidFill>
                            <a:schemeClr val="dk1"/>
                          </a:solidFill>
                          <a:latin typeface="Georgia"/>
                        </a:defRPr>
                      </a:lvl1pPr>
                      <a:lvl2pPr marL="457200" algn="l" rtl="0" eaLnBrk="1" latinLnBrk="0" hangingPunct="1">
                        <a:defRPr kumimoji="0" kern="1200">
                          <a:solidFill>
                            <a:schemeClr val="dk1"/>
                          </a:solidFill>
                          <a:latin typeface="Georgia"/>
                        </a:defRPr>
                      </a:lvl2pPr>
                      <a:lvl3pPr marL="914400" algn="l" rtl="0" eaLnBrk="1" latinLnBrk="0" hangingPunct="1">
                        <a:defRPr kumimoji="0" kern="1200">
                          <a:solidFill>
                            <a:schemeClr val="dk1"/>
                          </a:solidFill>
                          <a:latin typeface="Georgia"/>
                        </a:defRPr>
                      </a:lvl3pPr>
                      <a:lvl4pPr marL="1371600" algn="l" rtl="0" eaLnBrk="1" latinLnBrk="0" hangingPunct="1">
                        <a:defRPr kumimoji="0" kern="1200">
                          <a:solidFill>
                            <a:schemeClr val="dk1"/>
                          </a:solidFill>
                          <a:latin typeface="Georgia"/>
                        </a:defRPr>
                      </a:lvl4pPr>
                      <a:lvl5pPr marL="1828800" algn="l" rtl="0" eaLnBrk="1" latinLnBrk="0" hangingPunct="1">
                        <a:defRPr kumimoji="0" kern="1200">
                          <a:solidFill>
                            <a:schemeClr val="dk1"/>
                          </a:solidFill>
                          <a:latin typeface="Georgia"/>
                        </a:defRPr>
                      </a:lvl5pPr>
                      <a:lvl6pPr marL="2286000" algn="l" rtl="0" eaLnBrk="1" latinLnBrk="0" hangingPunct="1">
                        <a:defRPr kumimoji="0" kern="1200">
                          <a:solidFill>
                            <a:schemeClr val="dk1"/>
                          </a:solidFill>
                          <a:latin typeface="Georgia"/>
                        </a:defRPr>
                      </a:lvl6pPr>
                      <a:lvl7pPr marL="2743200" algn="l" rtl="0" eaLnBrk="1" latinLnBrk="0" hangingPunct="1">
                        <a:defRPr kumimoji="0" kern="1200">
                          <a:solidFill>
                            <a:schemeClr val="dk1"/>
                          </a:solidFill>
                          <a:latin typeface="Georgia"/>
                        </a:defRPr>
                      </a:lvl7pPr>
                      <a:lvl8pPr marL="3200400" algn="l" rtl="0" eaLnBrk="1" latinLnBrk="0" hangingPunct="1">
                        <a:defRPr kumimoji="0" kern="1200">
                          <a:solidFill>
                            <a:schemeClr val="dk1"/>
                          </a:solidFill>
                          <a:latin typeface="Georgia"/>
                        </a:defRPr>
                      </a:lvl8pPr>
                      <a:lvl9pPr marL="3657600" algn="l" rtl="0" eaLnBrk="1" latinLnBrk="0" hangingPunct="1">
                        <a:defRPr kumimoji="0" kern="1200">
                          <a:solidFill>
                            <a:schemeClr val="dk1"/>
                          </a:solidFill>
                          <a:latin typeface="Georgia"/>
                        </a:defRPr>
                      </a:lvl9pPr>
                    </a:lstStyle>
                    <a:p>
                      <a:pPr lvl="0" algn="l">
                        <a:buFont typeface="Arial" pitchFamily="34" charset="0"/>
                        <a:buNone/>
                      </a:pPr>
                      <a:r>
                        <a:rPr lang="en-US" sz="1600" b="1" dirty="0" smtClean="0"/>
                        <a:t>Counseling: </a:t>
                      </a:r>
                    </a:p>
                    <a:p>
                      <a:pPr algn="l">
                        <a:buFont typeface="Arial" pitchFamily="34" charset="0"/>
                        <a:buChar char="•"/>
                      </a:pPr>
                      <a:r>
                        <a:rPr lang="en-US" sz="1600" u="sng" dirty="0" smtClean="0"/>
                        <a:t> Applicable to all Medicaid beneficiaries</a:t>
                      </a:r>
                      <a:r>
                        <a:rPr lang="en-US" sz="1600" u="sng" baseline="0" dirty="0" smtClean="0"/>
                        <a:t> </a:t>
                      </a:r>
                    </a:p>
                    <a:p>
                      <a:pPr algn="l">
                        <a:buFont typeface="Arial" pitchFamily="34" charset="0"/>
                        <a:buChar char="•"/>
                      </a:pPr>
                      <a:r>
                        <a:rPr lang="en-US" sz="1600" baseline="0" dirty="0" smtClean="0"/>
                        <a:t> Six face-to-face counseling sessions during any 12 continuous months</a:t>
                      </a:r>
                    </a:p>
                    <a:p>
                      <a:pPr algn="l">
                        <a:buFont typeface="Arial" pitchFamily="34" charset="0"/>
                        <a:buChar char="•"/>
                      </a:pPr>
                      <a:r>
                        <a:rPr lang="en-US" sz="1600" baseline="0" dirty="0" smtClean="0"/>
                        <a:t> Counseling may be group or individual counseling sessions </a:t>
                      </a:r>
                    </a:p>
                    <a:p>
                      <a:pPr lvl="1" algn="l">
                        <a:buFont typeface="Wingdings" pitchFamily="2" charset="2"/>
                        <a:buNone/>
                      </a:pPr>
                      <a:endParaRPr lang="en-US" sz="1600" baseline="0" dirty="0" smtClean="0"/>
                    </a:p>
                    <a:p>
                      <a:pPr algn="l">
                        <a:buFont typeface="Arial" pitchFamily="34" charset="0"/>
                        <a:buChar char="•"/>
                      </a:pPr>
                      <a:endParaRPr lang="en-US" sz="1600" dirty="0" smtClean="0"/>
                    </a:p>
                    <a:p>
                      <a:pPr algn="l">
                        <a:buFont typeface="Arial" pitchFamily="34" charset="0"/>
                        <a:buNone/>
                      </a:pPr>
                      <a:r>
                        <a:rPr lang="en-US" sz="1600" b="1" dirty="0" smtClean="0"/>
                        <a:t>Medication: </a:t>
                      </a:r>
                    </a:p>
                    <a:p>
                      <a:pPr lvl="0" algn="l">
                        <a:buFont typeface="Arial" pitchFamily="34" charset="0"/>
                        <a:buChar char="•"/>
                      </a:pPr>
                      <a:r>
                        <a:rPr kumimoji="0" lang="en-US" sz="1600" kern="1200" dirty="0" smtClean="0"/>
                        <a:t> Nicotine replacement therapies: patch, gum, nasal spray and inhaler (lozenge is excluded),</a:t>
                      </a:r>
                      <a:r>
                        <a:rPr kumimoji="0" lang="en-US" sz="1600" kern="1200" baseline="0" dirty="0" smtClean="0"/>
                        <a:t> </a:t>
                      </a:r>
                      <a:r>
                        <a:rPr kumimoji="0" lang="en-US" sz="1600" kern="1200" dirty="0" smtClean="0"/>
                        <a:t>Bupropion (Wellbutrin or Zyban) and Varenicline (Chantix)</a:t>
                      </a:r>
                    </a:p>
                    <a:p>
                      <a:pPr lvl="0" algn="l">
                        <a:buFont typeface="Arial" pitchFamily="34" charset="0"/>
                        <a:buChar char="•"/>
                      </a:pPr>
                      <a:r>
                        <a:rPr kumimoji="0" lang="en-US" sz="1600" kern="1200" dirty="0" smtClean="0"/>
                        <a:t> Two 3 month courses are covered per year</a:t>
                      </a:r>
                    </a:p>
                    <a:p>
                      <a:pPr lvl="0" algn="l">
                        <a:buFont typeface="Arial" pitchFamily="34" charset="0"/>
                        <a:buChar char="•"/>
                      </a:pPr>
                      <a:r>
                        <a:rPr kumimoji="0" lang="en-US" sz="1600" kern="1200" dirty="0" smtClean="0"/>
                        <a:t> Combination therapy is allowed</a:t>
                      </a:r>
                    </a:p>
                    <a:p>
                      <a:pPr algn="l">
                        <a:buFont typeface="Arial" pitchFamily="34" charset="0"/>
                        <a:buNone/>
                      </a:pPr>
                      <a:endParaRPr lang="en-US" sz="1500" dirty="0" smtClean="0"/>
                    </a:p>
                    <a:p>
                      <a:endParaRPr lang="en-US" sz="1800" dirty="0"/>
                    </a:p>
                  </a:txBody>
                  <a:tcPr>
                    <a:lnL>
                      <a:noFill/>
                    </a:lnL>
                    <a:lnR w="12700" cap="flat" cmpd="sng" algn="ctr">
                      <a:solidFill>
                        <a:schemeClr val="tx1"/>
                      </a:solidFill>
                      <a:prstDash val="solid"/>
                      <a:round/>
                      <a:headEnd type="none" w="med" len="med"/>
                      <a:tailEnd type="none" w="med" len="med"/>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ysClr val="windowText" lastClr="000000">
                        <a:tint val="20000"/>
                      </a:sysClr>
                    </a:solidFill>
                  </a:tcPr>
                </a:tc>
                <a:tc>
                  <a:txBody>
                    <a:bodyPr/>
                    <a:lstStyle/>
                    <a:p>
                      <a:pPr algn="ctr">
                        <a:buFont typeface="Wingdings" pitchFamily="2" charset="2"/>
                        <a:buChar char="ü"/>
                      </a:pPr>
                      <a:endParaRPr lang="en-US" sz="1400" dirty="0" smtClean="0">
                        <a:solidFill>
                          <a:schemeClr val="tx1"/>
                        </a:solidFill>
                      </a:endParaRPr>
                    </a:p>
                    <a:p>
                      <a:pPr algn="ctr">
                        <a:buFont typeface="Wingdings" pitchFamily="2" charset="2"/>
                        <a:buChar char="ü"/>
                      </a:pPr>
                      <a:endParaRPr lang="en-US" sz="1600" dirty="0" smtClean="0">
                        <a:solidFill>
                          <a:schemeClr val="tx1"/>
                        </a:solidFill>
                      </a:endParaRPr>
                    </a:p>
                    <a:p>
                      <a:pPr lvl="1">
                        <a:buFont typeface="Wingdings" pitchFamily="2" charset="2"/>
                        <a:buChar char="ü"/>
                      </a:pPr>
                      <a:r>
                        <a:rPr lang="en-US" sz="1600" dirty="0" smtClean="0">
                          <a:solidFill>
                            <a:schemeClr val="tx1"/>
                          </a:solidFill>
                        </a:rPr>
                        <a:t> Physician (MD or DO) </a:t>
                      </a:r>
                    </a:p>
                    <a:p>
                      <a:pPr lvl="1">
                        <a:buFont typeface="Wingdings" pitchFamily="2" charset="2"/>
                        <a:buChar char="ü"/>
                      </a:pPr>
                      <a:r>
                        <a:rPr lang="en-US" sz="1600" dirty="0" smtClean="0">
                          <a:solidFill>
                            <a:schemeClr val="tx1"/>
                          </a:solidFill>
                        </a:rPr>
                        <a:t> Registered Nurse Practitioner (RNP)</a:t>
                      </a:r>
                    </a:p>
                    <a:p>
                      <a:pPr lvl="1">
                        <a:buFont typeface="Wingdings" pitchFamily="2" charset="2"/>
                        <a:buChar char="ü"/>
                      </a:pPr>
                      <a:r>
                        <a:rPr lang="en-US" sz="1600" dirty="0" smtClean="0">
                          <a:solidFill>
                            <a:schemeClr val="tx1"/>
                          </a:solidFill>
                        </a:rPr>
                        <a:t> Licensed Midwife (LM) </a:t>
                      </a:r>
                    </a:p>
                    <a:p>
                      <a:pPr lvl="1">
                        <a:buFont typeface="Wingdings" pitchFamily="2" charset="2"/>
                        <a:buChar char="ü"/>
                      </a:pPr>
                      <a:r>
                        <a:rPr lang="en-US" sz="1600" dirty="0" smtClean="0">
                          <a:solidFill>
                            <a:schemeClr val="tx1"/>
                          </a:solidFill>
                        </a:rPr>
                        <a:t> Physician Assistant (PA)</a:t>
                      </a:r>
                    </a:p>
                    <a:p>
                      <a:pPr lvl="1">
                        <a:buFont typeface="Wingdings" pitchFamily="2" charset="2"/>
                        <a:buNone/>
                      </a:pPr>
                      <a:endParaRPr lang="en-US" sz="1600" dirty="0" smtClean="0">
                        <a:solidFill>
                          <a:schemeClr val="tx1"/>
                        </a:solidFill>
                      </a:endParaRPr>
                    </a:p>
                    <a:p>
                      <a:endParaRPr lang="en-US" sz="1600" dirty="0" smtClean="0">
                        <a:solidFill>
                          <a:schemeClr val="tx1"/>
                        </a:solidFill>
                      </a:endParaRPr>
                    </a:p>
                    <a:p>
                      <a:pPr algn="ctr">
                        <a:buFont typeface="Wingdings" pitchFamily="2" charset="2"/>
                        <a:buChar char="ü"/>
                      </a:pPr>
                      <a:r>
                        <a:rPr lang="en-US" sz="1600" dirty="0" smtClean="0">
                          <a:solidFill>
                            <a:schemeClr val="tx1"/>
                          </a:solidFill>
                        </a:rPr>
                        <a:t>Article 28 Hospital Outpatient Departments (OPDs)</a:t>
                      </a:r>
                    </a:p>
                    <a:p>
                      <a:pPr algn="ctr">
                        <a:buFont typeface="Wingdings" pitchFamily="2" charset="2"/>
                        <a:buChar char="ü"/>
                      </a:pPr>
                      <a:endParaRPr lang="en-US" sz="1600" dirty="0" smtClean="0">
                        <a:solidFill>
                          <a:schemeClr val="tx1"/>
                        </a:solidFill>
                      </a:endParaRPr>
                    </a:p>
                    <a:p>
                      <a:pPr algn="ctr">
                        <a:buFont typeface="Wingdings" pitchFamily="2" charset="2"/>
                        <a:buChar char="ü"/>
                      </a:pPr>
                      <a:r>
                        <a:rPr lang="en-US" sz="1600" dirty="0" smtClean="0">
                          <a:solidFill>
                            <a:schemeClr val="tx1"/>
                          </a:solidFill>
                        </a:rPr>
                        <a:t> Diagnostic and Treatment Centers (D&amp;TCs) </a:t>
                      </a:r>
                    </a:p>
                    <a:p>
                      <a:pPr>
                        <a:buFont typeface="Wingdings" pitchFamily="2" charset="2"/>
                        <a:buNone/>
                      </a:pPr>
                      <a:endParaRPr lang="en-US" sz="1600" dirty="0" smtClean="0">
                        <a:solidFill>
                          <a:schemeClr val="tx1"/>
                        </a:solidFill>
                      </a:endParaRPr>
                    </a:p>
                    <a:p>
                      <a:pPr algn="ctr">
                        <a:buFont typeface="Wingdings" pitchFamily="2" charset="2"/>
                        <a:buChar char="ü"/>
                      </a:pPr>
                      <a:r>
                        <a:rPr lang="en-US" sz="1600" dirty="0" smtClean="0">
                          <a:solidFill>
                            <a:schemeClr val="tx1"/>
                          </a:solidFill>
                        </a:rPr>
                        <a:t> Federally Qualified Health Centers (FQHCs), including school-based FQHCs that bill using  Ambulatory Patient Groups (APGs)</a:t>
                      </a:r>
                    </a:p>
                    <a:p>
                      <a:endParaRPr lang="en-US" sz="1800" dirty="0"/>
                    </a:p>
                  </a:txBody>
                  <a:tcPr>
                    <a:lnL w="12700" cap="flat" cmpd="sng" algn="ctr">
                      <a:solidFill>
                        <a:schemeClr val="tx1"/>
                      </a:solidFill>
                      <a:prstDash val="solid"/>
                      <a:round/>
                      <a:headEnd type="none" w="med" len="med"/>
                      <a:tailEnd type="none" w="med" len="med"/>
                    </a:lnL>
                    <a:lnR>
                      <a:noFill/>
                    </a:lnR>
                    <a:lnT w="25400" cap="flat" cmpd="sng" algn="ctr">
                      <a:solidFill>
                        <a:sysClr val="windowText" lastClr="000000"/>
                      </a:solidFill>
                      <a:prstDash val="solid"/>
                      <a:round/>
                      <a:headEnd type="none" w="med" len="med"/>
                      <a:tailEnd type="none" w="med" len="med"/>
                    </a:lnT>
                    <a:lnB w="25400" cmpd="sng">
                      <a:solidFill>
                        <a:sysClr val="windowText" lastClr="000000"/>
                      </a:solidFill>
                    </a:lnB>
                    <a:lnTlToBr w="12700" cmpd="sng">
                      <a:noFill/>
                      <a:prstDash val="solid"/>
                    </a:lnTlToBr>
                    <a:lnBlToTr w="12700" cmpd="sng">
                      <a:noFill/>
                      <a:prstDash val="solid"/>
                    </a:lnBlToTr>
                    <a:solidFill>
                      <a:sysClr val="windowText" lastClr="000000">
                        <a:tint val="20000"/>
                      </a:sysClr>
                    </a:solidFill>
                  </a:tcPr>
                </a:tc>
              </a:tr>
            </a:tbl>
          </a:graphicData>
        </a:graphic>
      </p:graphicFrame>
      <p:sp>
        <p:nvSpPr>
          <p:cNvPr id="2" name="Slide Number Placeholder 1"/>
          <p:cNvSpPr>
            <a:spLocks noGrp="1"/>
          </p:cNvSpPr>
          <p:nvPr>
            <p:ph type="sldNum" sz="quarter" idx="12"/>
          </p:nvPr>
        </p:nvSpPr>
        <p:spPr/>
        <p:txBody>
          <a:bodyPr/>
          <a:lstStyle/>
          <a:p>
            <a:pPr>
              <a:defRPr/>
            </a:pPr>
            <a:fld id="{CA3894C9-078D-4607-9A3E-FA0D2C46E707}"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914400"/>
          </a:xfrm>
        </p:spPr>
        <p:txBody>
          <a:bodyPr>
            <a:noAutofit/>
          </a:bodyPr>
          <a:lstStyle/>
          <a:p>
            <a:pPr eaLnBrk="1" fontAlgn="auto" hangingPunct="1">
              <a:spcAft>
                <a:spcPts val="0"/>
              </a:spcAft>
              <a:defRPr/>
            </a:pPr>
            <a:r>
              <a:rPr lang="en-US" sz="3400" dirty="0" smtClean="0">
                <a:solidFill>
                  <a:schemeClr val="tx2">
                    <a:lumMod val="75000"/>
                  </a:schemeClr>
                </a:solidFill>
                <a:ea typeface="+mj-ea"/>
              </a:rPr>
              <a:t>Smoking Cessation Counseling and the Medicaid Reimbursement </a:t>
            </a:r>
            <a:endParaRPr lang="en-US" sz="3400" dirty="0">
              <a:solidFill>
                <a:schemeClr val="tx2">
                  <a:lumMod val="75000"/>
                </a:schemeClr>
              </a:solidFill>
              <a:ea typeface="+mj-ea"/>
            </a:endParaRPr>
          </a:p>
        </p:txBody>
      </p:sp>
      <p:graphicFrame>
        <p:nvGraphicFramePr>
          <p:cNvPr id="4" name="Content Placeholder 4"/>
          <p:cNvGraphicFramePr>
            <a:graphicFrameLocks noGrp="1"/>
          </p:cNvGraphicFramePr>
          <p:nvPr>
            <p:ph sz="quarter" idx="1"/>
          </p:nvPr>
        </p:nvGraphicFramePr>
        <p:xfrm>
          <a:off x="152400" y="1524000"/>
          <a:ext cx="8839200" cy="4895850"/>
        </p:xfrm>
        <a:graphic>
          <a:graphicData uri="http://schemas.openxmlformats.org/drawingml/2006/table">
            <a:tbl>
              <a:tblPr/>
              <a:tblGrid>
                <a:gridCol w="1330325"/>
                <a:gridCol w="1820863"/>
                <a:gridCol w="1536700"/>
                <a:gridCol w="1460500"/>
                <a:gridCol w="1230312"/>
                <a:gridCol w="1460500"/>
              </a:tblGrid>
              <a:tr h="8540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2060"/>
                          </a:solidFill>
                          <a:effectLst/>
                          <a:latin typeface="Gill Sans MT" pitchFamily="34" charset="0"/>
                          <a:ea typeface="ＭＳ Ｐゴシック" pitchFamily="34" charset="-128"/>
                        </a:rPr>
                        <a:t>ICD-9 Diagnostic Code</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C7C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2060"/>
                          </a:solidFill>
                          <a:effectLst/>
                          <a:latin typeface="Gill Sans MT" pitchFamily="34" charset="0"/>
                          <a:ea typeface="ＭＳ Ｐゴシック" pitchFamily="34" charset="-128"/>
                        </a:rPr>
                        <a:t>Evaluation &amp; Management (E&amp;M) or Appropriate Preventive Medicine Codes</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C7C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2060"/>
                          </a:solidFill>
                          <a:effectLst/>
                          <a:latin typeface="Gill Sans MT" pitchFamily="34" charset="0"/>
                          <a:ea typeface="ＭＳ Ｐゴシック" pitchFamily="34" charset="-128"/>
                        </a:rPr>
                        <a:t>Counseling Sessions</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C7C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Gill Sans MT" pitchFamily="34" charset="0"/>
                          <a:ea typeface="ＭＳ Ｐゴシック" pitchFamily="34" charset="-128"/>
                        </a:rPr>
                        <a:t>CPT Code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Gill Sans MT" pitchFamily="34" charset="0"/>
                        <a:ea typeface="ＭＳ Ｐゴシック" pitchFamily="34" charset="-128"/>
                      </a:endParaRPr>
                    </a:p>
                  </a:txBody>
                  <a:tcPr anchor="b" horzOverflow="overflow">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D4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Gill Sans MT" pitchFamily="34" charset="0"/>
                          <a:ea typeface="ＭＳ Ｐゴシック" pitchFamily="34" charset="-128"/>
                        </a:rPr>
                        <a:t>Office-Based Practitioners</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D4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Gill Sans MT" pitchFamily="34" charset="0"/>
                          <a:ea typeface="ＭＳ Ｐゴシック" pitchFamily="34" charset="-128"/>
                        </a:rPr>
                        <a:t>Article 28 &amp; FQHCs (that bill APGs)</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D4E1"/>
                    </a:solidFill>
                  </a:tcPr>
                </a:tc>
              </a:tr>
              <a:tr h="136683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Gill Sans MT" pitchFamily="34"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Gill Sans MT" pitchFamily="34"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rgbClr val="000000"/>
                        </a:solidFill>
                        <a:effectLst/>
                        <a:latin typeface="Gill Sans MT" pitchFamily="34"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rgbClr val="000000"/>
                        </a:solidFill>
                        <a:effectLst/>
                        <a:latin typeface="Gill Sans MT" pitchFamily="34"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rgbClr val="000000"/>
                        </a:solidFill>
                        <a:effectLst/>
                        <a:latin typeface="Gill Sans MT" pitchFamily="34"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rgbClr val="000000"/>
                        </a:solidFill>
                        <a:effectLst/>
                        <a:latin typeface="Gill Sans MT" pitchFamily="34"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Gill Sans MT" pitchFamily="34" charset="0"/>
                          <a:ea typeface="ＭＳ Ｐゴシック" pitchFamily="34" charset="-128"/>
                        </a:rPr>
                        <a:t>305.1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Gill Sans MT" pitchFamily="34" charset="0"/>
                          <a:ea typeface="ＭＳ Ｐゴシック" pitchFamily="34" charset="-128"/>
                        </a:rPr>
                        <a:t> Tobacco Use Disorder</a:t>
                      </a:r>
                      <a:r>
                        <a:rPr kumimoji="0" lang="en-US" sz="1100" b="1" i="0" u="sng" strike="noStrike" cap="none" normalizeH="0" baseline="0" smtClean="0">
                          <a:ln>
                            <a:noFill/>
                          </a:ln>
                          <a:solidFill>
                            <a:srgbClr val="000000"/>
                          </a:solidFill>
                          <a:effectLst/>
                          <a:latin typeface="Gill Sans MT" pitchFamily="34" charset="0"/>
                          <a:ea typeface="ＭＳ Ｐゴシック" pitchFamily="34" charset="-128"/>
                        </a:rPr>
                        <a:t> </a:t>
                      </a:r>
                      <a:endParaRPr kumimoji="0" lang="en-US" sz="1000" b="1" i="0" u="none" strike="noStrike" cap="none" normalizeH="0" baseline="0" smtClean="0">
                        <a:ln>
                          <a:noFill/>
                        </a:ln>
                        <a:solidFill>
                          <a:srgbClr val="000000"/>
                        </a:solidFill>
                        <a:effectLst/>
                        <a:latin typeface="Gill Sans MT" pitchFamily="34"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Gill Sans MT" pitchFamily="34"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Gill Sans MT" pitchFamily="34"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Gill Sans MT" pitchFamily="34"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Gill Sans MT" pitchFamily="34"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Gill Sans MT" pitchFamily="34"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Gill Sans MT" pitchFamily="34"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1" u="none" strike="noStrike" cap="none" normalizeH="0" baseline="0" smtClean="0">
                        <a:ln>
                          <a:noFill/>
                        </a:ln>
                        <a:solidFill>
                          <a:srgbClr val="000000"/>
                        </a:solidFill>
                        <a:effectLst/>
                        <a:latin typeface="Gill Sans MT" pitchFamily="34"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rgbClr val="000000"/>
                          </a:solidFill>
                          <a:effectLst/>
                          <a:latin typeface="Gill Sans MT" pitchFamily="34" charset="0"/>
                          <a:ea typeface="ＭＳ Ｐゴシック" pitchFamily="34" charset="-128"/>
                        </a:rPr>
                        <a:t>Medicaid will only pay for services associated with the diagnosis code.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Gill Sans MT" pitchFamily="34"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Gill Sans MT"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E6E3"/>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Gill Sans MT" pitchFamily="34"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Gill Sans MT" pitchFamily="34"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Gill Sans MT" pitchFamily="34"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Gill Sans MT" pitchFamily="34"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Gill Sans MT" pitchFamily="34"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Gill Sans MT" pitchFamily="34"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Gill Sans MT" pitchFamily="34" charset="0"/>
                          <a:ea typeface="ＭＳ Ｐゴシック" pitchFamily="34" charset="-128"/>
                        </a:rPr>
                        <a:t>Bill with or without E&amp;M code. Smoking cessation may be the sole reason for visit.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E6E3"/>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Gill Sans MT" pitchFamily="34"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Gill Sans MT" pitchFamily="34"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Gill Sans MT" pitchFamily="34"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Gill Sans MT" pitchFamily="34"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Gill Sans MT" pitchFamily="34"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Gill Sans MT" pitchFamily="34"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Gill Sans MT" pitchFamily="34" charset="0"/>
                          <a:ea typeface="ＭＳ Ｐゴシック" pitchFamily="34" charset="-128"/>
                        </a:rPr>
                        <a:t>Each Medicaid beneficiary will be allowed 6 face-to-face counseling sessions during any 12 continuous months.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E6E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Gill Sans MT" pitchFamily="34"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Gill Sans MT" pitchFamily="34" charset="0"/>
                          <a:ea typeface="ＭＳ Ｐゴシック" pitchFamily="34" charset="-128"/>
                        </a:rPr>
                        <a:t>99406</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Gill Sans MT" pitchFamily="34"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Gill Sans MT" pitchFamily="34" charset="0"/>
                          <a:ea typeface="ＭＳ Ｐゴシック" pitchFamily="34" charset="-128"/>
                        </a:rPr>
                        <a:t>Intermediate SCC,  3 to 10 minutes.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Gill Sans MT" pitchFamily="34"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Gill Sans MT" pitchFamily="34" charset="0"/>
                          <a:ea typeface="ＭＳ Ｐゴシック" pitchFamily="34" charset="-128"/>
                        </a:rPr>
                        <a:t>Billable only as an individual </a:t>
                      </a:r>
                    </a:p>
                  </a:txBody>
                  <a:tcPr horzOverflow="overflow">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8E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Gill Sans MT"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Gill Sans MT"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Gill Sans MT" pitchFamily="34"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Gill Sans MT" pitchFamily="34"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Gill Sans MT" pitchFamily="34" charset="0"/>
                          <a:ea typeface="ＭＳ Ｐゴシック" pitchFamily="34" charset="-128"/>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8E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Gill Sans MT" pitchFamily="34"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Gill Sans MT" pitchFamily="34"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Gill Sans MT" pitchFamily="34" charset="0"/>
                          <a:ea typeface="ＭＳ Ｐゴシック" pitchFamily="34" charset="-128"/>
                        </a:rPr>
                        <a:t>OPD - $26.00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Gill Sans MT" pitchFamily="34" charset="0"/>
                          <a:ea typeface="ＭＳ Ｐゴシック" pitchFamily="34" charset="-128"/>
                        </a:rPr>
                        <a:t>D&amp;TC - $20.00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Gill Sans MT" pitchFamily="34"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Gill Sans MT" pitchFamily="34" charset="0"/>
                          <a:ea typeface="ＭＳ Ｐゴシック" pitchFamily="34" charset="-128"/>
                        </a:rPr>
                        <a:t>(Approximate statewide averages)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8E4"/>
                    </a:solidFill>
                  </a:tcPr>
                </a:tc>
              </a:tr>
              <a:tr h="245745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Gill Sans MT" pitchFamily="34"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Gill Sans MT" pitchFamily="34" charset="0"/>
                          <a:ea typeface="ＭＳ Ｐゴシック" pitchFamily="34" charset="-128"/>
                        </a:rPr>
                        <a:t>99407</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Gill Sans MT" pitchFamily="34"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Gill Sans MT" pitchFamily="34" charset="0"/>
                          <a:ea typeface="ＭＳ Ｐゴシック" pitchFamily="34" charset="-128"/>
                        </a:rPr>
                        <a:t>Intensive SCC, greater than 10 minutes.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Gill Sans MT" pitchFamily="34"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Gill Sans MT" pitchFamily="34" charset="0"/>
                          <a:ea typeface="ＭＳ Ｐゴシック" pitchFamily="34" charset="-128"/>
                        </a:rPr>
                        <a:t>Billable as individual or group session</a:t>
                      </a:r>
                    </a:p>
                  </a:txBody>
                  <a:tcPr horzOverflow="overflow">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8E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Gill Sans MT"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Gill Sans MT"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Gill Sans MT" pitchFamily="34"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Gill Sans MT" pitchFamily="34" charset="0"/>
                          <a:ea typeface="ＭＳ Ｐゴシック" pitchFamily="34" charset="-128"/>
                        </a:rPr>
                        <a:t>$19.00 – Individual SCC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Gill Sans MT" pitchFamily="34"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Gill Sans MT" pitchFamily="34" charset="0"/>
                          <a:ea typeface="ＭＳ Ｐゴシック" pitchFamily="34" charset="-128"/>
                        </a:rPr>
                        <a:t>$9.50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Gill Sans MT" pitchFamily="34" charset="0"/>
                          <a:ea typeface="ＭＳ Ｐゴシック" pitchFamily="34" charset="-128"/>
                        </a:rPr>
                        <a:t>Group SCC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8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Gill Sans MT" pitchFamily="34"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Gill Sans MT" pitchFamily="34" charset="0"/>
                          <a:ea typeface="ＭＳ Ｐゴシック" pitchFamily="34" charset="-128"/>
                        </a:rPr>
                        <a:t>OPD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Gill Sans MT" pitchFamily="34" charset="0"/>
                          <a:ea typeface="ＭＳ Ｐゴシック" pitchFamily="34" charset="-128"/>
                        </a:rPr>
                        <a:t> $26.00 –Individual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Gill Sans MT" pitchFamily="34" charset="0"/>
                          <a:ea typeface="ＭＳ Ｐゴシック" pitchFamily="34" charset="-128"/>
                        </a:rPr>
                        <a:t>      $13.00 – Group</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Gill Sans MT" pitchFamily="34"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Gill Sans MT" pitchFamily="34" charset="0"/>
                          <a:ea typeface="ＭＳ Ｐゴシック" pitchFamily="34" charset="-128"/>
                        </a:rPr>
                        <a:t>D&amp;TC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Gill Sans MT" pitchFamily="34" charset="0"/>
                          <a:ea typeface="ＭＳ Ｐゴシック" pitchFamily="34" charset="-128"/>
                        </a:rPr>
                        <a:t>$20.00 – Individual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Gill Sans MT" pitchFamily="34" charset="0"/>
                          <a:ea typeface="ＭＳ Ｐゴシック" pitchFamily="34" charset="-128"/>
                        </a:rPr>
                        <a:t>$10.00 – Group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Gill Sans MT" pitchFamily="34" charset="0"/>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Gill Sans MT" pitchFamily="34" charset="0"/>
                          <a:ea typeface="ＭＳ Ｐゴシック" pitchFamily="34" charset="-128"/>
                        </a:rPr>
                        <a:t>(Approximate statewide averages)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Gill Sans MT"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8E4"/>
                    </a:solidFill>
                  </a:tcPr>
                </a:tc>
              </a:tr>
            </a:tbl>
          </a:graphicData>
        </a:graphic>
      </p:graphicFrame>
      <p:sp>
        <p:nvSpPr>
          <p:cNvPr id="21534" name="Rectangle 14"/>
          <p:cNvSpPr>
            <a:spLocks noChangeArrowheads="1"/>
          </p:cNvSpPr>
          <p:nvPr/>
        </p:nvSpPr>
        <p:spPr bwMode="auto">
          <a:xfrm>
            <a:off x="0" y="6627813"/>
            <a:ext cx="7086600" cy="460375"/>
          </a:xfrm>
          <a:prstGeom prst="rect">
            <a:avLst/>
          </a:prstGeom>
          <a:noFill/>
          <a:ln w="9525">
            <a:noFill/>
            <a:miter lim="800000"/>
            <a:headEnd/>
            <a:tailEnd/>
          </a:ln>
        </p:spPr>
        <p:txBody>
          <a:bodyPr>
            <a:spAutoFit/>
          </a:bodyPr>
          <a:lstStyle/>
          <a:p>
            <a:pPr>
              <a:buClr>
                <a:srgbClr val="000000"/>
              </a:buClr>
              <a:buFont typeface="Tahoma" pitchFamily="34" charset="0"/>
              <a:buNone/>
            </a:pPr>
            <a:r>
              <a:rPr lang="en-US" sz="800">
                <a:cs typeface="Tahoma" pitchFamily="34" charset="0"/>
                <a:sym typeface="Tahoma" pitchFamily="34" charset="0"/>
              </a:rPr>
              <a:t>SOURCE: New York State Medicaid. (2011). </a:t>
            </a:r>
            <a:r>
              <a:rPr lang="en-US" sz="800" i="1">
                <a:cs typeface="Tahoma" pitchFamily="34" charset="0"/>
                <a:sym typeface="Tahoma" pitchFamily="34" charset="0"/>
              </a:rPr>
              <a:t>Medicaid Reimbursement Rate for Smoking Cessation Counseling. </a:t>
            </a:r>
            <a:r>
              <a:rPr lang="en-US" sz="800">
                <a:cs typeface="Tahoma" pitchFamily="34" charset="0"/>
                <a:sym typeface="Tahoma" pitchFamily="34" charset="0"/>
              </a:rPr>
              <a:t>Volume 27-Number 6, page 8. </a:t>
            </a:r>
          </a:p>
          <a:p>
            <a:pPr>
              <a:buClr>
                <a:srgbClr val="000000"/>
              </a:buClr>
              <a:buFont typeface="Tahoma" pitchFamily="34" charset="0"/>
              <a:buNone/>
            </a:pPr>
            <a:r>
              <a:rPr lang="en-US" sz="800">
                <a:cs typeface="Tahoma" pitchFamily="34" charset="0"/>
                <a:sym typeface="Tahoma" pitchFamily="34" charset="0"/>
              </a:rPr>
              <a:t> </a:t>
            </a:r>
          </a:p>
          <a:p>
            <a:pPr>
              <a:buClr>
                <a:srgbClr val="000000"/>
              </a:buClr>
              <a:buFont typeface="Tahoma" pitchFamily="34" charset="0"/>
              <a:buNone/>
            </a:pPr>
            <a:r>
              <a:rPr lang="en-US" sz="800" i="1">
                <a:cs typeface="Tahoma" pitchFamily="34" charset="0"/>
                <a:sym typeface="Tahoma" pitchFamily="34" charset="0"/>
              </a:rPr>
              <a:t> </a:t>
            </a:r>
          </a:p>
        </p:txBody>
      </p:sp>
      <p:sp>
        <p:nvSpPr>
          <p:cNvPr id="3" name="Slide Number Placeholder 2"/>
          <p:cNvSpPr>
            <a:spLocks noGrp="1"/>
          </p:cNvSpPr>
          <p:nvPr>
            <p:ph type="sldNum" sz="quarter" idx="12"/>
          </p:nvPr>
        </p:nvSpPr>
        <p:spPr/>
        <p:txBody>
          <a:bodyPr/>
          <a:lstStyle/>
          <a:p>
            <a:pPr>
              <a:defRPr/>
            </a:pPr>
            <a:fld id="{CA3894C9-078D-4607-9A3E-FA0D2C46E707}"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z="3600" b="1" dirty="0" smtClean="0">
                <a:ea typeface="+mj-ea"/>
              </a:rPr>
              <a:t>Smoking Cessation Counseling</a:t>
            </a:r>
            <a:br>
              <a:rPr lang="en-US" sz="3600" b="1" dirty="0" smtClean="0">
                <a:ea typeface="+mj-ea"/>
              </a:rPr>
            </a:br>
            <a:r>
              <a:rPr lang="en-US" sz="3600" b="1" dirty="0" smtClean="0">
                <a:ea typeface="+mj-ea"/>
              </a:rPr>
              <a:t>Reimbursement by Procedure </a:t>
            </a:r>
            <a:endParaRPr lang="en-US" sz="3600" b="1" dirty="0">
              <a:ea typeface="+mj-ea"/>
            </a:endParaRPr>
          </a:p>
        </p:txBody>
      </p:sp>
      <p:sp>
        <p:nvSpPr>
          <p:cNvPr id="22532" name="Slide Number Placeholder 7"/>
          <p:cNvSpPr>
            <a:spLocks noGrp="1"/>
          </p:cNvSpPr>
          <p:nvPr>
            <p:ph type="sldNum" sz="quarter" idx="12"/>
          </p:nvPr>
        </p:nvSpPr>
        <p:spPr bwMode="auto">
          <a:noFill/>
          <a:ln>
            <a:miter lim="800000"/>
            <a:headEnd/>
            <a:tailEnd/>
          </a:ln>
        </p:spPr>
        <p:txBody>
          <a:bodyPr/>
          <a:lstStyle/>
          <a:p>
            <a:fld id="{203592F2-1AF3-49F2-BD2A-6EC2B9DA0DA8}" type="slidenum">
              <a:rPr lang="en-US" smtClean="0">
                <a:ea typeface="MS PGothic" pitchFamily="34" charset="-128"/>
              </a:rPr>
              <a:pPr/>
              <a:t>14</a:t>
            </a:fld>
            <a:endParaRPr lang="en-US" smtClean="0">
              <a:ea typeface="MS PGothic" pitchFamily="34" charset="-128"/>
            </a:endParaRPr>
          </a:p>
        </p:txBody>
      </p:sp>
      <p:graphicFrame>
        <p:nvGraphicFramePr>
          <p:cNvPr id="22533" name="Object 2"/>
          <p:cNvGraphicFramePr>
            <a:graphicFrameLocks noChangeAspect="1"/>
          </p:cNvGraphicFramePr>
          <p:nvPr/>
        </p:nvGraphicFramePr>
        <p:xfrm>
          <a:off x="152400" y="1447800"/>
          <a:ext cx="8839200" cy="4572000"/>
        </p:xfrm>
        <a:graphic>
          <a:graphicData uri="http://schemas.openxmlformats.org/presentationml/2006/ole">
            <mc:AlternateContent xmlns:mc="http://schemas.openxmlformats.org/markup-compatibility/2006">
              <mc:Choice xmlns:v="urn:schemas-microsoft-com:vml" Requires="v">
                <p:oleObj spid="_x0000_s22536" name="Worksheet" r:id="rId4" imgW="8216900" imgH="3111500" progId="Excel.Sheet.8">
                  <p:link updateAutomatic="1"/>
                </p:oleObj>
              </mc:Choice>
              <mc:Fallback>
                <p:oleObj name="Worksheet" r:id="rId4" imgW="8216900" imgH="3111500" progId="Excel.Sheet.8">
                  <p:link updateAutomatic="1"/>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447800"/>
                        <a:ext cx="8839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z="3600" b="1" dirty="0" smtClean="0">
                <a:ea typeface="+mj-ea"/>
              </a:rPr>
              <a:t>Smoking Cessation Counseling:</a:t>
            </a:r>
            <a:br>
              <a:rPr lang="en-US" sz="3600" b="1" dirty="0" smtClean="0">
                <a:ea typeface="+mj-ea"/>
              </a:rPr>
            </a:br>
            <a:r>
              <a:rPr lang="en-US" sz="3600" b="1" dirty="0" smtClean="0">
                <a:ea typeface="+mj-ea"/>
              </a:rPr>
              <a:t>Medicaid FFS Claims and Dollars </a:t>
            </a:r>
            <a:endParaRPr lang="en-US" sz="3600" b="1" dirty="0">
              <a:ea typeface="+mj-ea"/>
            </a:endParaRPr>
          </a:p>
        </p:txBody>
      </p:sp>
      <p:sp>
        <p:nvSpPr>
          <p:cNvPr id="23556" name="Slide Number Placeholder 5"/>
          <p:cNvSpPr>
            <a:spLocks noGrp="1"/>
          </p:cNvSpPr>
          <p:nvPr>
            <p:ph type="sldNum" sz="quarter" idx="12"/>
          </p:nvPr>
        </p:nvSpPr>
        <p:spPr bwMode="auto">
          <a:noFill/>
          <a:ln>
            <a:miter lim="800000"/>
            <a:headEnd/>
            <a:tailEnd/>
          </a:ln>
        </p:spPr>
        <p:txBody>
          <a:bodyPr/>
          <a:lstStyle/>
          <a:p>
            <a:fld id="{75843ED4-0D50-4904-B42D-4BD54C415498}" type="slidenum">
              <a:rPr lang="en-US" smtClean="0">
                <a:ea typeface="MS PGothic" pitchFamily="34" charset="-128"/>
              </a:rPr>
              <a:pPr/>
              <a:t>15</a:t>
            </a:fld>
            <a:endParaRPr lang="en-US" smtClean="0">
              <a:ea typeface="MS PGothic" pitchFamily="34" charset="-128"/>
            </a:endParaRPr>
          </a:p>
        </p:txBody>
      </p:sp>
      <p:sp>
        <p:nvSpPr>
          <p:cNvPr id="23557" name="Content Placeholder 2"/>
          <p:cNvSpPr>
            <a:spLocks noGrp="1"/>
          </p:cNvSpPr>
          <p:nvPr>
            <p:ph sz="quarter" idx="1"/>
          </p:nvPr>
        </p:nvSpPr>
        <p:spPr>
          <a:xfrm>
            <a:off x="0" y="1295400"/>
            <a:ext cx="8915400" cy="4800600"/>
          </a:xfrm>
        </p:spPr>
        <p:txBody>
          <a:bodyPr/>
          <a:lstStyle/>
          <a:p>
            <a:pPr eaLnBrk="1" hangingPunct="1"/>
            <a:r>
              <a:rPr lang="en-US" sz="2400" smtClean="0">
                <a:latin typeface="Calibri" pitchFamily="34" charset="0"/>
              </a:rPr>
              <a:t>Utilization of smoking cessation counseling since it expanded to all Medicaid beneficiaries 4/1/2011 by category of service:</a:t>
            </a:r>
          </a:p>
          <a:p>
            <a:pPr eaLnBrk="1" hangingPunct="1">
              <a:buFont typeface="Wingdings 3" pitchFamily="18" charset="2"/>
              <a:buNone/>
            </a:pPr>
            <a:endParaRPr lang="en-US" sz="2200" smtClean="0"/>
          </a:p>
          <a:p>
            <a:pPr eaLnBrk="1" hangingPunct="1">
              <a:buFont typeface="Wingdings 3" pitchFamily="18" charset="2"/>
              <a:buNone/>
            </a:pPr>
            <a:endParaRPr lang="en-US" sz="2200" smtClean="0"/>
          </a:p>
        </p:txBody>
      </p:sp>
      <p:graphicFrame>
        <p:nvGraphicFramePr>
          <p:cNvPr id="23558" name="Object 2"/>
          <p:cNvGraphicFramePr>
            <a:graphicFrameLocks noChangeAspect="1"/>
          </p:cNvGraphicFramePr>
          <p:nvPr/>
        </p:nvGraphicFramePr>
        <p:xfrm>
          <a:off x="417513" y="2514600"/>
          <a:ext cx="8088312" cy="2133600"/>
        </p:xfrm>
        <a:graphic>
          <a:graphicData uri="http://schemas.openxmlformats.org/presentationml/2006/ole">
            <mc:AlternateContent xmlns:mc="http://schemas.openxmlformats.org/markup-compatibility/2006">
              <mc:Choice xmlns:v="urn:schemas-microsoft-com:vml" Requires="v">
                <p:oleObj spid="_x0000_s23561" name="Worksheet" r:id="rId3" imgW="8458200" imgH="2235200" progId="Excel.Sheet.8">
                  <p:link updateAutomatic="1"/>
                </p:oleObj>
              </mc:Choice>
              <mc:Fallback>
                <p:oleObj name="Worksheet" r:id="rId3" imgW="8458200" imgH="2235200" progId="Excel.Sheet.8">
                  <p:link updateAutomatic="1"/>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513" y="2514600"/>
                        <a:ext cx="8088312"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1295400"/>
          </a:xfrm>
        </p:spPr>
        <p:txBody>
          <a:bodyPr>
            <a:normAutofit fontScale="90000"/>
          </a:bodyPr>
          <a:lstStyle/>
          <a:p>
            <a:pPr eaLnBrk="1" fontAlgn="auto" hangingPunct="1">
              <a:spcAft>
                <a:spcPts val="0"/>
              </a:spcAft>
              <a:defRPr/>
            </a:pPr>
            <a:r>
              <a:rPr lang="en-US" sz="3600" b="1" dirty="0" smtClean="0">
                <a:ea typeface="+mj-ea"/>
              </a:rPr>
              <a:t>Smoking Cessation Coverage for </a:t>
            </a:r>
            <a:br>
              <a:rPr lang="en-US" sz="3600" b="1" dirty="0" smtClean="0">
                <a:ea typeface="+mj-ea"/>
              </a:rPr>
            </a:br>
            <a:r>
              <a:rPr lang="en-US" sz="3600" b="1" dirty="0" smtClean="0">
                <a:ea typeface="+mj-ea"/>
              </a:rPr>
              <a:t>Prescription and non-Prescription Drugs </a:t>
            </a:r>
            <a:endParaRPr lang="en-US" sz="3600" b="1" dirty="0">
              <a:ea typeface="+mj-ea"/>
            </a:endParaRPr>
          </a:p>
        </p:txBody>
      </p:sp>
      <p:sp>
        <p:nvSpPr>
          <p:cNvPr id="24580" name="Slide Number Placeholder 4"/>
          <p:cNvSpPr>
            <a:spLocks noGrp="1"/>
          </p:cNvSpPr>
          <p:nvPr>
            <p:ph type="sldNum" sz="quarter" idx="12"/>
          </p:nvPr>
        </p:nvSpPr>
        <p:spPr bwMode="auto">
          <a:noFill/>
          <a:ln>
            <a:miter lim="800000"/>
            <a:headEnd/>
            <a:tailEnd/>
          </a:ln>
        </p:spPr>
        <p:txBody>
          <a:bodyPr/>
          <a:lstStyle/>
          <a:p>
            <a:fld id="{465F0034-353C-44EC-B207-58E98D5D0735}" type="slidenum">
              <a:rPr lang="en-US" smtClean="0">
                <a:ea typeface="MS PGothic" pitchFamily="34" charset="-128"/>
              </a:rPr>
              <a:pPr/>
              <a:t>16</a:t>
            </a:fld>
            <a:endParaRPr lang="en-US" smtClean="0">
              <a:ea typeface="MS PGothic" pitchFamily="34" charset="-128"/>
            </a:endParaRPr>
          </a:p>
        </p:txBody>
      </p:sp>
      <p:sp>
        <p:nvSpPr>
          <p:cNvPr id="3" name="Content Placeholder 2"/>
          <p:cNvSpPr>
            <a:spLocks noGrp="1"/>
          </p:cNvSpPr>
          <p:nvPr>
            <p:ph sz="quarter" idx="1"/>
          </p:nvPr>
        </p:nvSpPr>
        <p:spPr>
          <a:xfrm>
            <a:off x="381000" y="1371600"/>
            <a:ext cx="8382000" cy="5181600"/>
          </a:xfrm>
        </p:spPr>
        <p:txBody>
          <a:bodyPr>
            <a:normAutofit lnSpcReduction="10000"/>
          </a:bodyPr>
          <a:lstStyle/>
          <a:p>
            <a:pPr marL="274320" indent="-274320" eaLnBrk="1" fontAlgn="auto" hangingPunct="1">
              <a:spcAft>
                <a:spcPts val="0"/>
              </a:spcAft>
              <a:buFont typeface="Wingdings" pitchFamily="2" charset="2"/>
              <a:buChar char="§"/>
              <a:defRPr/>
            </a:pPr>
            <a:r>
              <a:rPr lang="en-US" sz="2400" dirty="0" smtClean="0">
                <a:latin typeface="Calibri" pitchFamily="34" charset="0"/>
                <a:ea typeface="+mn-ea"/>
              </a:rPr>
              <a:t>Smoking cessation therapy consists of prescription and non-prescription agents. Covered agents include nasal sprays, inhalers, </a:t>
            </a:r>
            <a:r>
              <a:rPr lang="en-US" sz="2400" dirty="0" err="1" smtClean="0">
                <a:latin typeface="Calibri" pitchFamily="34" charset="0"/>
                <a:ea typeface="+mn-ea"/>
              </a:rPr>
              <a:t>Zyban</a:t>
            </a:r>
            <a:r>
              <a:rPr lang="en-US" sz="2400" dirty="0" smtClean="0">
                <a:latin typeface="Calibri" pitchFamily="34" charset="0"/>
                <a:ea typeface="+mn-ea"/>
              </a:rPr>
              <a:t> (</a:t>
            </a:r>
            <a:r>
              <a:rPr lang="en-US" sz="2400" dirty="0" err="1" smtClean="0">
                <a:latin typeface="Calibri" pitchFamily="34" charset="0"/>
                <a:ea typeface="+mn-ea"/>
              </a:rPr>
              <a:t>bupropion</a:t>
            </a:r>
            <a:r>
              <a:rPr lang="en-US" sz="2400" dirty="0" smtClean="0">
                <a:latin typeface="Calibri" pitchFamily="34" charset="0"/>
                <a:ea typeface="+mn-ea"/>
              </a:rPr>
              <a:t>), </a:t>
            </a:r>
            <a:r>
              <a:rPr lang="en-US" sz="2400" dirty="0" err="1" smtClean="0">
                <a:latin typeface="Calibri" pitchFamily="34" charset="0"/>
                <a:ea typeface="+mn-ea"/>
              </a:rPr>
              <a:t>Chantix</a:t>
            </a:r>
            <a:r>
              <a:rPr lang="en-US" sz="2400" dirty="0" smtClean="0">
                <a:latin typeface="Calibri" pitchFamily="34" charset="0"/>
                <a:ea typeface="+mn-ea"/>
              </a:rPr>
              <a:t> (</a:t>
            </a:r>
            <a:r>
              <a:rPr lang="en-US" sz="2400" dirty="0" err="1" smtClean="0">
                <a:latin typeface="Calibri" pitchFamily="34" charset="0"/>
                <a:ea typeface="+mn-ea"/>
              </a:rPr>
              <a:t>varenicline</a:t>
            </a:r>
            <a:r>
              <a:rPr lang="en-US" sz="2400" dirty="0" smtClean="0">
                <a:latin typeface="Calibri" pitchFamily="34" charset="0"/>
                <a:ea typeface="+mn-ea"/>
              </a:rPr>
              <a:t>), over-the-counter nicotine patches and gum. </a:t>
            </a:r>
          </a:p>
          <a:p>
            <a:pPr marL="274320" indent="-274320" eaLnBrk="1" fontAlgn="auto" hangingPunct="1">
              <a:spcAft>
                <a:spcPts val="0"/>
              </a:spcAft>
              <a:buFont typeface="Wingdings" pitchFamily="2" charset="2"/>
              <a:buChar char="§"/>
              <a:defRPr/>
            </a:pPr>
            <a:r>
              <a:rPr lang="en-US" sz="2400" dirty="0" smtClean="0">
                <a:latin typeface="Calibri" pitchFamily="34" charset="0"/>
                <a:ea typeface="+mn-ea"/>
              </a:rPr>
              <a:t>Two courses of smoking cessation therapy per enrollee, per year are allowed. A course of therapy is defined as no more than a 90-day supply (an original order and two refills, even if less than a 30 day supply is dispensed in any fill).</a:t>
            </a:r>
          </a:p>
          <a:p>
            <a:pPr marL="274320" indent="-274320" eaLnBrk="1" fontAlgn="auto" hangingPunct="1">
              <a:spcAft>
                <a:spcPts val="0"/>
              </a:spcAft>
              <a:buFont typeface="Wingdings" pitchFamily="2" charset="2"/>
              <a:buChar char="§"/>
              <a:defRPr/>
            </a:pPr>
            <a:r>
              <a:rPr lang="en-US" sz="2400" dirty="0" smtClean="0">
                <a:latin typeface="Calibri" pitchFamily="34" charset="0"/>
                <a:ea typeface="+mn-ea"/>
              </a:rPr>
              <a:t>For all smoking cessation products, the enrollee must have an order. </a:t>
            </a:r>
          </a:p>
          <a:p>
            <a:pPr marL="548640" lvl="1" indent="-274320" eaLnBrk="1" fontAlgn="auto" hangingPunct="1">
              <a:spcAft>
                <a:spcPts val="0"/>
              </a:spcAft>
              <a:buFont typeface="Wingdings" pitchFamily="2" charset="2"/>
              <a:buChar char="§"/>
              <a:defRPr/>
            </a:pPr>
            <a:r>
              <a:rPr lang="en-US" sz="1800" dirty="0" smtClean="0">
                <a:latin typeface="Calibri" pitchFamily="34" charset="0"/>
                <a:ea typeface="+mn-ea"/>
              </a:rPr>
              <a:t>A prescription is required to order a prescription product. </a:t>
            </a:r>
          </a:p>
          <a:p>
            <a:pPr marL="548640" lvl="1" indent="-274320" eaLnBrk="1" fontAlgn="auto" hangingPunct="1">
              <a:spcAft>
                <a:spcPts val="0"/>
              </a:spcAft>
              <a:buFont typeface="Wingdings" pitchFamily="2" charset="2"/>
              <a:buChar char="§"/>
              <a:defRPr/>
            </a:pPr>
            <a:r>
              <a:rPr lang="en-US" sz="1800" dirty="0" smtClean="0">
                <a:latin typeface="Calibri" pitchFamily="34" charset="0"/>
                <a:ea typeface="+mn-ea"/>
              </a:rPr>
              <a:t>A fiscal order (which looks just like a prescription-written on a prescription blank) is required for an over-the-counter product.</a:t>
            </a:r>
          </a:p>
          <a:p>
            <a:pPr marL="274320" indent="-274320" eaLnBrk="1" fontAlgn="auto" hangingPunct="1">
              <a:spcAft>
                <a:spcPts val="0"/>
              </a:spcAft>
              <a:buFont typeface="Wingdings 3"/>
              <a:buNone/>
              <a:defRPr/>
            </a:pPr>
            <a:r>
              <a:rPr lang="en-US" sz="1800" dirty="0" smtClean="0">
                <a:latin typeface="Calibri" pitchFamily="34" charset="0"/>
                <a:ea typeface="+mn-ea"/>
              </a:rPr>
              <a:t>	</a:t>
            </a:r>
            <a:r>
              <a:rPr lang="en-US" sz="1300" dirty="0" smtClean="0">
                <a:latin typeface="Calibri" pitchFamily="34" charset="0"/>
                <a:ea typeface="+mn-ea"/>
              </a:rPr>
              <a:t>Medicaid Update link: </a:t>
            </a:r>
            <a:r>
              <a:rPr lang="en-US" sz="1300" dirty="0" smtClean="0">
                <a:solidFill>
                  <a:schemeClr val="tx1">
                    <a:lumMod val="40000"/>
                    <a:lumOff val="60000"/>
                  </a:schemeClr>
                </a:solidFill>
                <a:latin typeface="Calibri" pitchFamily="34" charset="0"/>
                <a:ea typeface="+mn-ea"/>
                <a:hlinkClick r:id="rId2"/>
              </a:rPr>
              <a:t>http://nyhealth.gov/health_care/medicaid/program/update/2008/2008-10.htm#don</a:t>
            </a:r>
            <a:endParaRPr lang="en-US" sz="2200" dirty="0" smtClean="0">
              <a:ea typeface="+mn-ea"/>
            </a:endParaRPr>
          </a:p>
          <a:p>
            <a:pPr marL="274320" indent="-274320" eaLnBrk="1" fontAlgn="auto" hangingPunct="1">
              <a:spcAft>
                <a:spcPts val="0"/>
              </a:spcAft>
              <a:buFont typeface="Wingdings 3"/>
              <a:buNone/>
              <a:defRPr/>
            </a:pPr>
            <a:endParaRPr lang="en-US" sz="2200" dirty="0">
              <a:ea typeface="+mn-e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52400" y="152400"/>
            <a:ext cx="8229600" cy="762000"/>
          </a:xfrm>
        </p:spPr>
        <p:txBody>
          <a:bodyPr/>
          <a:lstStyle/>
          <a:p>
            <a:pPr eaLnBrk="1" hangingPunct="1"/>
            <a:r>
              <a:rPr lang="en-US" b="1" smtClean="0">
                <a:latin typeface="Calibri" pitchFamily="34" charset="0"/>
              </a:rPr>
              <a:t>Contact Information</a:t>
            </a:r>
          </a:p>
        </p:txBody>
      </p:sp>
      <p:sp>
        <p:nvSpPr>
          <p:cNvPr id="25604" name="Slide Number Placeholder 5"/>
          <p:cNvSpPr>
            <a:spLocks noGrp="1"/>
          </p:cNvSpPr>
          <p:nvPr>
            <p:ph type="sldNum" sz="quarter" idx="12"/>
          </p:nvPr>
        </p:nvSpPr>
        <p:spPr bwMode="auto">
          <a:noFill/>
          <a:ln>
            <a:miter lim="800000"/>
            <a:headEnd/>
            <a:tailEnd/>
          </a:ln>
        </p:spPr>
        <p:txBody>
          <a:bodyPr/>
          <a:lstStyle/>
          <a:p>
            <a:fld id="{AFD1EF8F-AE8E-49AA-9A96-0A22F1DEA9FE}" type="slidenum">
              <a:rPr lang="en-US" smtClean="0">
                <a:ea typeface="MS PGothic" pitchFamily="34" charset="-128"/>
              </a:rPr>
              <a:pPr/>
              <a:t>17</a:t>
            </a:fld>
            <a:endParaRPr lang="en-US" smtClean="0">
              <a:ea typeface="MS PGothic" pitchFamily="34" charset="-128"/>
            </a:endParaRPr>
          </a:p>
        </p:txBody>
      </p:sp>
      <p:sp>
        <p:nvSpPr>
          <p:cNvPr id="111619" name="Rectangle 3"/>
          <p:cNvSpPr>
            <a:spLocks noGrp="1" noChangeArrowheads="1"/>
          </p:cNvSpPr>
          <p:nvPr>
            <p:ph sz="quarter" idx="1"/>
          </p:nvPr>
        </p:nvSpPr>
        <p:spPr>
          <a:xfrm>
            <a:off x="609600" y="1219200"/>
            <a:ext cx="7162800" cy="5334000"/>
          </a:xfrm>
        </p:spPr>
        <p:txBody>
          <a:bodyPr>
            <a:normAutofit lnSpcReduction="10000"/>
          </a:bodyPr>
          <a:lstStyle/>
          <a:p>
            <a:pPr marL="274320" indent="-274320" eaLnBrk="1" fontAlgn="auto" hangingPunct="1">
              <a:spcAft>
                <a:spcPts val="0"/>
              </a:spcAft>
              <a:buFont typeface="Wingdings 3"/>
              <a:buChar char=""/>
              <a:defRPr/>
            </a:pPr>
            <a:r>
              <a:rPr lang="en-US" sz="1800" dirty="0" smtClean="0">
                <a:ea typeface="+mn-ea"/>
              </a:rPr>
              <a:t>Grouper / Pricer Software Support</a:t>
            </a:r>
          </a:p>
          <a:p>
            <a:pPr marL="548640" lvl="1" indent="-60325" eaLnBrk="1" fontAlgn="auto" hangingPunct="1">
              <a:spcAft>
                <a:spcPts val="0"/>
              </a:spcAft>
              <a:buFont typeface="Wingdings" pitchFamily="2" charset="2"/>
              <a:buNone/>
              <a:defRPr/>
            </a:pPr>
            <a:r>
              <a:rPr lang="en-US" sz="1800" dirty="0" smtClean="0">
                <a:ea typeface="+mn-ea"/>
              </a:rPr>
              <a:t>3M Health Information Systems</a:t>
            </a:r>
          </a:p>
          <a:p>
            <a:pPr marL="822960" lvl="2" eaLnBrk="1" fontAlgn="auto" hangingPunct="1">
              <a:spcAft>
                <a:spcPts val="0"/>
              </a:spcAft>
              <a:buClr>
                <a:schemeClr val="bg1">
                  <a:shade val="50000"/>
                </a:schemeClr>
              </a:buClr>
              <a:buFont typeface="Wingdings 3"/>
              <a:buChar char=""/>
              <a:defRPr/>
            </a:pPr>
            <a:r>
              <a:rPr lang="en-US" sz="1800" dirty="0" smtClean="0">
                <a:ea typeface="+mn-ea"/>
              </a:rPr>
              <a:t>Grouper / Pricer Issues  1-800-367-2447</a:t>
            </a:r>
          </a:p>
          <a:p>
            <a:pPr marL="822960" lvl="2" eaLnBrk="1" fontAlgn="auto" hangingPunct="1">
              <a:spcAft>
                <a:spcPts val="0"/>
              </a:spcAft>
              <a:buClr>
                <a:schemeClr val="bg1">
                  <a:shade val="50000"/>
                </a:schemeClr>
              </a:buClr>
              <a:buFont typeface="Wingdings 3"/>
              <a:buChar char=""/>
              <a:defRPr/>
            </a:pPr>
            <a:r>
              <a:rPr lang="en-US" sz="1800" dirty="0" smtClean="0">
                <a:ea typeface="+mn-ea"/>
              </a:rPr>
              <a:t>Product Support  1-800-435-7776</a:t>
            </a:r>
          </a:p>
          <a:p>
            <a:pPr marL="822960" lvl="2" eaLnBrk="1" fontAlgn="auto" hangingPunct="1">
              <a:spcAft>
                <a:spcPts val="0"/>
              </a:spcAft>
              <a:buClr>
                <a:schemeClr val="bg1">
                  <a:shade val="50000"/>
                </a:schemeClr>
              </a:buClr>
              <a:buFont typeface="Wingdings 3"/>
              <a:buChar char=""/>
              <a:defRPr/>
            </a:pPr>
            <a:r>
              <a:rPr lang="en-US" sz="1800" dirty="0" smtClean="0">
                <a:ea typeface="+mn-ea"/>
              </a:rPr>
              <a:t>http://www.3mhis.com</a:t>
            </a:r>
          </a:p>
          <a:p>
            <a:pPr marL="548640" lvl="1" indent="-274320" eaLnBrk="1" fontAlgn="auto" hangingPunct="1">
              <a:spcAft>
                <a:spcPts val="0"/>
              </a:spcAft>
              <a:buFont typeface="Wingdings 3"/>
              <a:buChar char=""/>
              <a:defRPr/>
            </a:pPr>
            <a:endParaRPr lang="en-US" sz="1800" dirty="0" smtClean="0">
              <a:ea typeface="+mn-ea"/>
            </a:endParaRPr>
          </a:p>
          <a:p>
            <a:pPr marL="274320" indent="-274320" eaLnBrk="1" fontAlgn="auto" hangingPunct="1">
              <a:spcAft>
                <a:spcPts val="0"/>
              </a:spcAft>
              <a:buFont typeface="Wingdings 3"/>
              <a:buChar char=""/>
              <a:defRPr/>
            </a:pPr>
            <a:r>
              <a:rPr lang="en-US" sz="1800" dirty="0" smtClean="0">
                <a:ea typeface="+mn-ea"/>
              </a:rPr>
              <a:t>Billing Questions</a:t>
            </a:r>
          </a:p>
          <a:p>
            <a:pPr marL="548640" lvl="1" indent="-60325" eaLnBrk="1" fontAlgn="auto" hangingPunct="1">
              <a:spcAft>
                <a:spcPts val="0"/>
              </a:spcAft>
              <a:buFont typeface="Wingdings" pitchFamily="2" charset="2"/>
              <a:buNone/>
              <a:defRPr/>
            </a:pPr>
            <a:r>
              <a:rPr lang="en-US" sz="1800" dirty="0" smtClean="0">
                <a:ea typeface="+mn-ea"/>
              </a:rPr>
              <a:t>Computer Sciences Corporation</a:t>
            </a:r>
          </a:p>
          <a:p>
            <a:pPr marL="822960" lvl="2" eaLnBrk="1" fontAlgn="auto" hangingPunct="1">
              <a:spcAft>
                <a:spcPts val="0"/>
              </a:spcAft>
              <a:buClr>
                <a:schemeClr val="bg1">
                  <a:shade val="50000"/>
                </a:schemeClr>
              </a:buClr>
              <a:buFont typeface="Wingdings 3"/>
              <a:buChar char=""/>
              <a:defRPr/>
            </a:pPr>
            <a:r>
              <a:rPr lang="en-US" sz="1800" dirty="0" smtClean="0">
                <a:ea typeface="+mn-ea"/>
              </a:rPr>
              <a:t>eMedNY Call Center:  1-800-343-9000</a:t>
            </a:r>
          </a:p>
          <a:p>
            <a:pPr marL="822960" lvl="2" eaLnBrk="1" fontAlgn="auto" hangingPunct="1">
              <a:spcAft>
                <a:spcPts val="0"/>
              </a:spcAft>
              <a:buClr>
                <a:schemeClr val="bg1">
                  <a:shade val="50000"/>
                </a:schemeClr>
              </a:buClr>
              <a:buFont typeface="Wingdings 3"/>
              <a:buChar char=""/>
              <a:defRPr/>
            </a:pPr>
            <a:r>
              <a:rPr lang="en-US" sz="1800" dirty="0" smtClean="0">
                <a:ea typeface="+mn-ea"/>
              </a:rPr>
              <a:t>Send questions to:  eMedNYProviderRelations@csc.com</a:t>
            </a:r>
          </a:p>
          <a:p>
            <a:pPr marL="548640" lvl="1" indent="-274320" eaLnBrk="1" fontAlgn="auto" hangingPunct="1">
              <a:spcAft>
                <a:spcPts val="0"/>
              </a:spcAft>
              <a:buFont typeface="Wingdings 3"/>
              <a:buChar char=""/>
              <a:defRPr/>
            </a:pPr>
            <a:endParaRPr lang="en-US" sz="1800" dirty="0" smtClean="0">
              <a:ea typeface="+mn-ea"/>
            </a:endParaRPr>
          </a:p>
          <a:p>
            <a:pPr marL="274320" indent="-274320" eaLnBrk="1" fontAlgn="auto" hangingPunct="1">
              <a:spcAft>
                <a:spcPts val="0"/>
              </a:spcAft>
              <a:buFont typeface="Wingdings 3"/>
              <a:buChar char=""/>
              <a:defRPr/>
            </a:pPr>
            <a:r>
              <a:rPr lang="en-US" sz="1800" dirty="0" smtClean="0">
                <a:ea typeface="+mn-ea"/>
              </a:rPr>
              <a:t>Policy and Rate Issues</a:t>
            </a:r>
          </a:p>
          <a:p>
            <a:pPr marL="548640" lvl="1" indent="-60325" eaLnBrk="1" fontAlgn="auto" hangingPunct="1">
              <a:spcAft>
                <a:spcPts val="0"/>
              </a:spcAft>
              <a:buFont typeface="Wingdings" pitchFamily="2" charset="2"/>
              <a:buNone/>
              <a:defRPr/>
            </a:pPr>
            <a:r>
              <a:rPr lang="en-US" sz="1800" dirty="0" smtClean="0">
                <a:ea typeface="+mn-ea"/>
              </a:rPr>
              <a:t>New York State Department of Health</a:t>
            </a:r>
          </a:p>
          <a:p>
            <a:pPr marL="548640" lvl="1" indent="-60325" eaLnBrk="1" fontAlgn="auto" hangingPunct="1">
              <a:spcAft>
                <a:spcPts val="0"/>
              </a:spcAft>
              <a:buFont typeface="Wingdings" pitchFamily="2" charset="2"/>
              <a:buNone/>
              <a:defRPr/>
            </a:pPr>
            <a:r>
              <a:rPr lang="en-US" sz="1800" dirty="0" smtClean="0">
                <a:ea typeface="+mn-ea"/>
              </a:rPr>
              <a:t>Office of Health Insurance Programs </a:t>
            </a:r>
          </a:p>
          <a:p>
            <a:pPr marL="548640" lvl="1" indent="-60325" eaLnBrk="1" fontAlgn="auto" hangingPunct="1">
              <a:spcAft>
                <a:spcPts val="0"/>
              </a:spcAft>
              <a:buFont typeface="Wingdings" pitchFamily="2" charset="2"/>
              <a:buNone/>
              <a:defRPr/>
            </a:pPr>
            <a:r>
              <a:rPr lang="en-US" sz="1800" dirty="0" smtClean="0">
                <a:ea typeface="+mn-ea"/>
              </a:rPr>
              <a:t>Div. Program Development and Management  518-473-2160</a:t>
            </a:r>
          </a:p>
          <a:p>
            <a:pPr marL="822960" lvl="2" eaLnBrk="1" fontAlgn="auto" hangingPunct="1">
              <a:spcAft>
                <a:spcPts val="0"/>
              </a:spcAft>
              <a:buClr>
                <a:schemeClr val="bg1">
                  <a:shade val="50000"/>
                </a:schemeClr>
              </a:buClr>
              <a:buFont typeface="Wingdings 3"/>
              <a:buChar char=""/>
              <a:defRPr/>
            </a:pPr>
            <a:r>
              <a:rPr lang="en-US" sz="1800" dirty="0" smtClean="0">
                <a:ea typeface="+mn-ea"/>
              </a:rPr>
              <a:t>Send questions to:  apg@health.state.ny.us</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ctrTitle"/>
          </p:nvPr>
        </p:nvSpPr>
        <p:spPr>
          <a:xfrm>
            <a:off x="685800" y="1371600"/>
            <a:ext cx="7772400" cy="2228850"/>
          </a:xfrm>
        </p:spPr>
        <p:txBody>
          <a:bodyPr/>
          <a:lstStyle/>
          <a:p>
            <a:pPr eaLnBrk="1" hangingPunct="1"/>
            <a:r>
              <a:rPr lang="en-US" smtClean="0">
                <a:solidFill>
                  <a:srgbClr val="444455"/>
                </a:solidFill>
              </a:rPr>
              <a:t>NYS MEDICAID SMOKING CESSATION BENEFIT – </a:t>
            </a:r>
            <a:br>
              <a:rPr lang="en-US" smtClean="0">
                <a:solidFill>
                  <a:srgbClr val="444455"/>
                </a:solidFill>
              </a:rPr>
            </a:br>
            <a:r>
              <a:rPr lang="en-US" smtClean="0">
                <a:solidFill>
                  <a:srgbClr val="444455"/>
                </a:solidFill>
              </a:rPr>
              <a:t>A Community Health Center Experience</a:t>
            </a:r>
          </a:p>
        </p:txBody>
      </p:sp>
      <p:sp>
        <p:nvSpPr>
          <p:cNvPr id="3" name="Subtitle 2"/>
          <p:cNvSpPr>
            <a:spLocks noGrp="1"/>
          </p:cNvSpPr>
          <p:nvPr>
            <p:ph type="subTitle" idx="1"/>
          </p:nvPr>
        </p:nvSpPr>
        <p:spPr>
          <a:xfrm>
            <a:off x="1371600" y="3657600"/>
            <a:ext cx="6858000" cy="2286000"/>
          </a:xfrm>
        </p:spPr>
        <p:txBody>
          <a:bodyPr rtlCol="0">
            <a:normAutofit fontScale="92500" lnSpcReduction="10000"/>
          </a:bodyPr>
          <a:lstStyle/>
          <a:p>
            <a:pPr eaLnBrk="1" fontAlgn="auto" hangingPunct="1">
              <a:spcAft>
                <a:spcPts val="0"/>
              </a:spcAft>
              <a:buFont typeface="Arial" pitchFamily="34" charset="0"/>
              <a:buNone/>
              <a:defRPr/>
            </a:pPr>
            <a:r>
              <a:rPr lang="en-US" sz="2800" dirty="0" smtClean="0"/>
              <a:t>Presented by:</a:t>
            </a:r>
          </a:p>
          <a:p>
            <a:pPr eaLnBrk="1" fontAlgn="auto" hangingPunct="1">
              <a:spcAft>
                <a:spcPts val="0"/>
              </a:spcAft>
              <a:buFont typeface="Arial" pitchFamily="34" charset="0"/>
              <a:buNone/>
              <a:defRPr/>
            </a:pPr>
            <a:r>
              <a:rPr lang="en-US" sz="2800" dirty="0" smtClean="0"/>
              <a:t>DAMIAN FAMILY CARE CENTERS</a:t>
            </a:r>
          </a:p>
          <a:p>
            <a:pPr eaLnBrk="1" fontAlgn="auto" hangingPunct="1">
              <a:spcAft>
                <a:spcPts val="0"/>
              </a:spcAft>
              <a:buFont typeface="Arial" pitchFamily="34" charset="0"/>
              <a:buNone/>
              <a:defRPr/>
            </a:pPr>
            <a:endParaRPr lang="en-US" sz="2800" dirty="0" smtClean="0"/>
          </a:p>
          <a:p>
            <a:pPr eaLnBrk="1" fontAlgn="auto" hangingPunct="1">
              <a:spcAft>
                <a:spcPts val="0"/>
              </a:spcAft>
              <a:buFont typeface="Arial" pitchFamily="34" charset="0"/>
              <a:buNone/>
              <a:defRPr/>
            </a:pPr>
            <a:r>
              <a:rPr lang="en-US" sz="2600" dirty="0" smtClean="0"/>
              <a:t>137-50 Jamaica Avenue</a:t>
            </a:r>
          </a:p>
          <a:p>
            <a:pPr eaLnBrk="1" fontAlgn="auto" hangingPunct="1">
              <a:spcAft>
                <a:spcPts val="0"/>
              </a:spcAft>
              <a:buFont typeface="Arial" pitchFamily="34" charset="0"/>
              <a:buNone/>
              <a:defRPr/>
            </a:pPr>
            <a:r>
              <a:rPr lang="en-US" sz="2600" dirty="0" smtClean="0"/>
              <a:t>Jamaica, NY  11435</a:t>
            </a:r>
          </a:p>
          <a:p>
            <a:pPr eaLnBrk="1" fontAlgn="auto" hangingPunct="1">
              <a:spcAft>
                <a:spcPts val="0"/>
              </a:spcAft>
              <a:buFont typeface="Arial" pitchFamily="34" charset="0"/>
              <a:buNone/>
              <a:defRPr/>
            </a:pPr>
            <a:endParaRPr lang="en-US" sz="2800" dirty="0" smtClean="0"/>
          </a:p>
          <a:p>
            <a:pPr eaLnBrk="1" fontAlgn="auto" hangingPunct="1">
              <a:spcAft>
                <a:spcPts val="0"/>
              </a:spcAft>
              <a:buFont typeface="Arial" pitchFamily="34" charset="0"/>
              <a:buNone/>
              <a:defRPr/>
            </a:pPr>
            <a:endParaRPr lang="en-US" dirty="0" smtClean="0"/>
          </a:p>
        </p:txBody>
      </p:sp>
      <p:sp>
        <p:nvSpPr>
          <p:cNvPr id="2" name="Slide Number Placeholder 1"/>
          <p:cNvSpPr>
            <a:spLocks noGrp="1"/>
          </p:cNvSpPr>
          <p:nvPr>
            <p:ph type="sldNum" sz="quarter" idx="12"/>
          </p:nvPr>
        </p:nvSpPr>
        <p:spPr/>
        <p:txBody>
          <a:bodyPr/>
          <a:lstStyle/>
          <a:p>
            <a:pPr>
              <a:defRPr/>
            </a:pPr>
            <a:fld id="{AD30FDF8-4BC9-4A50-825C-1A9352D6B653}"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Content Placeholder 2"/>
          <p:cNvSpPr>
            <a:spLocks noGrp="1"/>
          </p:cNvSpPr>
          <p:nvPr>
            <p:ph sz="quarter" idx="1"/>
          </p:nvPr>
        </p:nvSpPr>
        <p:spPr>
          <a:xfrm>
            <a:off x="381000" y="1158875"/>
            <a:ext cx="8229600" cy="4937125"/>
          </a:xfrm>
        </p:spPr>
        <p:txBody>
          <a:bodyPr/>
          <a:lstStyle/>
          <a:p>
            <a:pPr eaLnBrk="1" hangingPunct="1">
              <a:defRPr/>
            </a:pPr>
            <a:r>
              <a:rPr lang="en-US" dirty="0" smtClean="0"/>
              <a:t>Provide services at 5 sites and in the future, a 6th</a:t>
            </a:r>
          </a:p>
          <a:p>
            <a:pPr eaLnBrk="1" hangingPunct="1">
              <a:defRPr/>
            </a:pPr>
            <a:r>
              <a:rPr lang="en-US" dirty="0" smtClean="0"/>
              <a:t>Provide comprehensive services with referrals available</a:t>
            </a:r>
          </a:p>
          <a:p>
            <a:pPr eaLnBrk="1" hangingPunct="1">
              <a:defRPr/>
            </a:pPr>
            <a:r>
              <a:rPr lang="en-US" sz="2400" dirty="0" smtClean="0"/>
              <a:t>The patient population is:</a:t>
            </a:r>
          </a:p>
          <a:p>
            <a:pPr lvl="1" eaLnBrk="1" hangingPunct="1">
              <a:defRPr/>
            </a:pPr>
            <a:r>
              <a:rPr lang="en-US" sz="2100" dirty="0" smtClean="0"/>
              <a:t>a large percentage of ethnic and racial minorities with incomes below 100% of the federal poverty level (FPL).  </a:t>
            </a:r>
          </a:p>
          <a:p>
            <a:pPr lvl="1" eaLnBrk="1" hangingPunct="1">
              <a:defRPr/>
            </a:pPr>
            <a:r>
              <a:rPr lang="en-US" sz="2100" dirty="0" smtClean="0"/>
              <a:t>a large number of individuals with substance abuse issues.  </a:t>
            </a:r>
          </a:p>
          <a:p>
            <a:pPr lvl="1" eaLnBrk="1" hangingPunct="1">
              <a:defRPr/>
            </a:pPr>
            <a:endParaRPr lang="en-US" sz="2100" dirty="0" smtClean="0"/>
          </a:p>
          <a:p>
            <a:pPr eaLnBrk="1" hangingPunct="1">
              <a:defRPr/>
            </a:pPr>
            <a:r>
              <a:rPr lang="en-US" sz="2400" dirty="0" smtClean="0"/>
              <a:t>As a result of their drug use and life style, they are susceptible and often diagnosed with severe chronic conditions, including HIV/AIDS, mental illness, Hepatitis C, Diabetes Mellitus, Asthma and Cardiovascular diseases.  </a:t>
            </a:r>
          </a:p>
          <a:p>
            <a:pPr marL="0" indent="0" eaLnBrk="1" hangingPunct="1">
              <a:buFont typeface="Wingdings 3" pitchFamily="18" charset="2"/>
              <a:buNone/>
              <a:defRPr/>
            </a:pPr>
            <a:endParaRPr lang="en-US" dirty="0" smtClean="0"/>
          </a:p>
        </p:txBody>
      </p:sp>
      <p:sp>
        <p:nvSpPr>
          <p:cNvPr id="4098" name="Title 1"/>
          <p:cNvSpPr>
            <a:spLocks noGrp="1"/>
          </p:cNvSpPr>
          <p:nvPr>
            <p:ph type="title"/>
          </p:nvPr>
        </p:nvSpPr>
        <p:spPr/>
        <p:txBody>
          <a:bodyPr>
            <a:normAutofit/>
          </a:bodyPr>
          <a:lstStyle/>
          <a:p>
            <a:pPr eaLnBrk="1" fontAlgn="auto" hangingPunct="1">
              <a:spcAft>
                <a:spcPts val="0"/>
              </a:spcAft>
              <a:defRPr/>
            </a:pPr>
            <a:r>
              <a:rPr lang="en-US" dirty="0" smtClean="0">
                <a:solidFill>
                  <a:schemeClr val="tx2">
                    <a:satMod val="130000"/>
                  </a:schemeClr>
                </a:solidFill>
                <a:ea typeface="+mj-ea"/>
              </a:rPr>
              <a:t>DAMIAN FAMILY CARE CENTERS, INC.</a:t>
            </a:r>
          </a:p>
        </p:txBody>
      </p:sp>
      <p:sp>
        <p:nvSpPr>
          <p:cNvPr id="2" name="Slide Number Placeholder 1"/>
          <p:cNvSpPr>
            <a:spLocks noGrp="1"/>
          </p:cNvSpPr>
          <p:nvPr>
            <p:ph type="sldNum" sz="quarter" idx="12"/>
          </p:nvPr>
        </p:nvSpPr>
        <p:spPr/>
        <p:txBody>
          <a:bodyPr/>
          <a:lstStyle/>
          <a:p>
            <a:pPr>
              <a:defRPr/>
            </a:pPr>
            <a:fld id="{CA3894C9-078D-4607-9A3E-FA0D2C46E707}"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ctrTitle"/>
          </p:nvPr>
        </p:nvSpPr>
        <p:spPr/>
        <p:txBody>
          <a:bodyPr/>
          <a:lstStyle/>
          <a:p>
            <a:pPr eaLnBrk="1" hangingPunct="1"/>
            <a:r>
              <a:rPr lang="en-US" sz="2000" dirty="0" smtClean="0"/>
              <a:t>Sayone Thihalolipavan, MD, MPH</a:t>
            </a:r>
            <a:br>
              <a:rPr lang="en-US" sz="2000" dirty="0" smtClean="0"/>
            </a:br>
            <a:r>
              <a:rPr lang="en-US" sz="2000" dirty="0" smtClean="0"/>
              <a:t>Director of Cessation, NYC Department of </a:t>
            </a:r>
            <a:r>
              <a:rPr lang="en-US" sz="2000" dirty="0" smtClean="0"/>
              <a:t>Health </a:t>
            </a:r>
            <a:r>
              <a:rPr lang="en-US" sz="2000" dirty="0" smtClean="0"/>
              <a:t>and </a:t>
            </a:r>
            <a:r>
              <a:rPr lang="en-US" sz="2000" dirty="0" smtClean="0"/>
              <a:t>Mental Hygiene</a:t>
            </a:r>
            <a:r>
              <a:rPr lang="en-US" sz="2000" dirty="0" smtClean="0"/>
              <a:t/>
            </a:r>
            <a:br>
              <a:rPr lang="en-US" sz="2000" dirty="0" smtClean="0"/>
            </a:br>
            <a:endParaRPr lang="en-US" sz="2000" dirty="0" smtClean="0"/>
          </a:p>
        </p:txBody>
      </p:sp>
      <p:sp>
        <p:nvSpPr>
          <p:cNvPr id="5" name="Subtitle 4"/>
          <p:cNvSpPr>
            <a:spLocks noGrp="1"/>
          </p:cNvSpPr>
          <p:nvPr>
            <p:ph type="subTitle" idx="1"/>
          </p:nvPr>
        </p:nvSpPr>
        <p:spPr/>
        <p:txBody>
          <a:bodyPr>
            <a:normAutofit fontScale="85000" lnSpcReduction="10000"/>
          </a:bodyPr>
          <a:lstStyle/>
          <a:p>
            <a:pPr eaLnBrk="1" fontAlgn="auto" hangingPunct="1">
              <a:spcAft>
                <a:spcPts val="0"/>
              </a:spcAft>
              <a:buFont typeface="Wingdings 3"/>
              <a:buNone/>
              <a:defRPr/>
            </a:pPr>
            <a:r>
              <a:rPr lang="en-US" dirty="0" smtClean="0"/>
              <a:t>Slides courtesy of Manhattan Tobacco Cessation Program</a:t>
            </a:r>
            <a:endParaRPr lang="en-US" dirty="0"/>
          </a:p>
        </p:txBody>
      </p:sp>
      <p:sp>
        <p:nvSpPr>
          <p:cNvPr id="6" name="TextBox 5"/>
          <p:cNvSpPr txBox="1"/>
          <p:nvPr/>
        </p:nvSpPr>
        <p:spPr>
          <a:xfrm>
            <a:off x="609600" y="685800"/>
            <a:ext cx="7543800" cy="2800350"/>
          </a:xfrm>
          <a:prstGeom prst="rect">
            <a:avLst/>
          </a:prstGeom>
          <a:noFill/>
        </p:spPr>
        <p:txBody>
          <a:bodyPr>
            <a:spAutoFit/>
          </a:bodyPr>
          <a:lstStyle/>
          <a:p>
            <a:pPr>
              <a:defRPr/>
            </a:pPr>
            <a:r>
              <a:rPr lang="en-US" sz="4400" dirty="0">
                <a:latin typeface="+mj-lt"/>
                <a:ea typeface="+mn-ea"/>
              </a:rPr>
              <a:t>Brief Introduction &amp;</a:t>
            </a:r>
          </a:p>
          <a:p>
            <a:pPr>
              <a:defRPr/>
            </a:pPr>
            <a:r>
              <a:rPr lang="en-US" sz="4400" dirty="0">
                <a:latin typeface="+mj-lt"/>
              </a:rPr>
              <a:t>NYS Medicaid Smoking Cessation Benefit in Practice</a:t>
            </a:r>
            <a:endParaRPr lang="en-US" sz="4400" dirty="0">
              <a:latin typeface="+mj-lt"/>
              <a:ea typeface="+mn-ea"/>
            </a:endParaRPr>
          </a:p>
        </p:txBody>
      </p:sp>
      <p:sp>
        <p:nvSpPr>
          <p:cNvPr id="2" name="Slide Number Placeholder 1"/>
          <p:cNvSpPr>
            <a:spLocks noGrp="1"/>
          </p:cNvSpPr>
          <p:nvPr>
            <p:ph type="sldNum" sz="quarter" idx="12"/>
          </p:nvPr>
        </p:nvSpPr>
        <p:spPr/>
        <p:txBody>
          <a:bodyPr/>
          <a:lstStyle/>
          <a:p>
            <a:pPr>
              <a:defRPr/>
            </a:pPr>
            <a:fld id="{AD30FDF8-4BC9-4A50-825C-1A9352D6B653}"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pPr eaLnBrk="1" fontAlgn="auto" hangingPunct="1">
              <a:spcAft>
                <a:spcPts val="0"/>
              </a:spcAft>
              <a:defRPr/>
            </a:pPr>
            <a:r>
              <a:rPr lang="en-US" dirty="0" smtClean="0">
                <a:solidFill>
                  <a:schemeClr val="tx2">
                    <a:satMod val="130000"/>
                  </a:schemeClr>
                </a:solidFill>
                <a:ea typeface="+mj-ea"/>
              </a:rPr>
              <a:t>DAMIAN FAMILY CARE CENTERS, INC.</a:t>
            </a:r>
          </a:p>
        </p:txBody>
      </p:sp>
      <p:sp>
        <p:nvSpPr>
          <p:cNvPr id="28675" name="Content Placeholder 2"/>
          <p:cNvSpPr>
            <a:spLocks noGrp="1"/>
          </p:cNvSpPr>
          <p:nvPr>
            <p:ph sz="quarter" idx="1"/>
          </p:nvPr>
        </p:nvSpPr>
        <p:spPr>
          <a:xfrm>
            <a:off x="457200" y="1219200"/>
            <a:ext cx="8229600" cy="4937125"/>
          </a:xfrm>
        </p:spPr>
        <p:txBody>
          <a:bodyPr/>
          <a:lstStyle/>
          <a:p>
            <a:pPr eaLnBrk="1" hangingPunct="1"/>
            <a:endParaRPr lang="en-US" sz="2400" smtClean="0"/>
          </a:p>
          <a:p>
            <a:pPr eaLnBrk="1" hangingPunct="1"/>
            <a:r>
              <a:rPr lang="en-US" sz="2400" smtClean="0"/>
              <a:t>Why focus on smoking cessation?</a:t>
            </a:r>
          </a:p>
          <a:p>
            <a:pPr eaLnBrk="1" hangingPunct="1"/>
            <a:r>
              <a:rPr lang="en-US" sz="2400" smtClean="0"/>
              <a:t>Smoking is the leading cause of preventable death in NYC.  Tobacco kills more New Yorkers each year than AIDS, drug use, homicide and suicide combined.</a:t>
            </a:r>
          </a:p>
          <a:p>
            <a:pPr eaLnBrk="1" hangingPunct="1"/>
            <a:r>
              <a:rPr lang="en-US" sz="2400" smtClean="0"/>
              <a:t>In 2008, there were 3,000 smoking-related deaths from heart disease, 3,100 from cancer-related diseases and 1,500 from respiratory diseases.  </a:t>
            </a:r>
          </a:p>
          <a:p>
            <a:pPr eaLnBrk="1" hangingPunct="1"/>
            <a:r>
              <a:rPr lang="en-US" sz="2400" smtClean="0"/>
              <a:t>Morbidity decreases dramatically as soon as a patient quits smoking and improves over time.</a:t>
            </a:r>
          </a:p>
        </p:txBody>
      </p:sp>
      <p:sp>
        <p:nvSpPr>
          <p:cNvPr id="2" name="Slide Number Placeholder 1"/>
          <p:cNvSpPr>
            <a:spLocks noGrp="1"/>
          </p:cNvSpPr>
          <p:nvPr>
            <p:ph type="sldNum" sz="quarter" idx="12"/>
          </p:nvPr>
        </p:nvSpPr>
        <p:spPr/>
        <p:txBody>
          <a:bodyPr/>
          <a:lstStyle/>
          <a:p>
            <a:pPr>
              <a:defRPr/>
            </a:pPr>
            <a:fld id="{CA3894C9-078D-4607-9A3E-FA0D2C46E707}"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pPr eaLnBrk="1" fontAlgn="auto" hangingPunct="1">
              <a:spcAft>
                <a:spcPts val="0"/>
              </a:spcAft>
              <a:defRPr/>
            </a:pPr>
            <a:r>
              <a:rPr lang="en-US" dirty="0" smtClean="0">
                <a:solidFill>
                  <a:schemeClr val="tx2">
                    <a:satMod val="130000"/>
                  </a:schemeClr>
                </a:solidFill>
                <a:ea typeface="+mj-ea"/>
              </a:rPr>
              <a:t>DAMIAN FAMILY CARE CENTERS, INC.</a:t>
            </a:r>
          </a:p>
        </p:txBody>
      </p:sp>
      <p:sp>
        <p:nvSpPr>
          <p:cNvPr id="29699" name="Content Placeholder 2"/>
          <p:cNvSpPr>
            <a:spLocks noGrp="1"/>
          </p:cNvSpPr>
          <p:nvPr>
            <p:ph sz="quarter" idx="1"/>
          </p:nvPr>
        </p:nvSpPr>
        <p:spPr>
          <a:xfrm>
            <a:off x="457200" y="1219200"/>
            <a:ext cx="8229600" cy="4937125"/>
          </a:xfrm>
        </p:spPr>
        <p:txBody>
          <a:bodyPr/>
          <a:lstStyle/>
          <a:p>
            <a:pPr eaLnBrk="1" hangingPunct="1"/>
            <a:endParaRPr lang="en-US" sz="2400" smtClean="0"/>
          </a:p>
          <a:p>
            <a:pPr eaLnBrk="1" hangingPunct="1"/>
            <a:r>
              <a:rPr lang="en-US" sz="2400" smtClean="0"/>
              <a:t>DFCC has adopted and tailored national standards of care to our practice and, with the utilization of an E.H.R., has incorporated smoking cessation assessments in various areas in our health record.</a:t>
            </a:r>
          </a:p>
          <a:p>
            <a:pPr eaLnBrk="1" hangingPunct="1"/>
            <a:endParaRPr lang="en-US" sz="2400" smtClean="0"/>
          </a:p>
          <a:p>
            <a:pPr eaLnBrk="1" hangingPunct="1"/>
            <a:r>
              <a:rPr lang="en-US" sz="2400" smtClean="0"/>
              <a:t>In addition, we assess our patient population through the utilization of the “Tobacco Control” smart form as well as in our chronic condition models for Asthma, Diabetes Mellitus, HIV/Hepatitis C and Hypertension. </a:t>
            </a:r>
          </a:p>
        </p:txBody>
      </p:sp>
      <p:sp>
        <p:nvSpPr>
          <p:cNvPr id="2" name="Slide Number Placeholder 1"/>
          <p:cNvSpPr>
            <a:spLocks noGrp="1"/>
          </p:cNvSpPr>
          <p:nvPr>
            <p:ph type="sldNum" sz="quarter" idx="12"/>
          </p:nvPr>
        </p:nvSpPr>
        <p:spPr/>
        <p:txBody>
          <a:bodyPr/>
          <a:lstStyle/>
          <a:p>
            <a:pPr>
              <a:defRPr/>
            </a:pPr>
            <a:fld id="{CA3894C9-078D-4607-9A3E-FA0D2C46E707}"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pPr eaLnBrk="1" fontAlgn="auto" hangingPunct="1">
              <a:spcAft>
                <a:spcPts val="0"/>
              </a:spcAft>
              <a:defRPr/>
            </a:pPr>
            <a:r>
              <a:rPr lang="en-US" dirty="0" smtClean="0">
                <a:solidFill>
                  <a:schemeClr val="tx2">
                    <a:satMod val="130000"/>
                  </a:schemeClr>
                </a:solidFill>
                <a:ea typeface="+mj-ea"/>
              </a:rPr>
              <a:t>DAMIAN FAMILY CARE CENTERS, INC.</a:t>
            </a:r>
          </a:p>
        </p:txBody>
      </p:sp>
      <p:sp>
        <p:nvSpPr>
          <p:cNvPr id="30723" name="Content Placeholder 2"/>
          <p:cNvSpPr>
            <a:spLocks noGrp="1"/>
          </p:cNvSpPr>
          <p:nvPr>
            <p:ph sz="quarter" idx="1"/>
          </p:nvPr>
        </p:nvSpPr>
        <p:spPr>
          <a:xfrm>
            <a:off x="457200" y="1219200"/>
            <a:ext cx="8229600" cy="4937125"/>
          </a:xfrm>
        </p:spPr>
        <p:txBody>
          <a:bodyPr/>
          <a:lstStyle/>
          <a:p>
            <a:pPr eaLnBrk="1" hangingPunct="1"/>
            <a:endParaRPr lang="en-US" sz="2400" smtClean="0"/>
          </a:p>
          <a:p>
            <a:pPr eaLnBrk="1" hangingPunct="1"/>
            <a:r>
              <a:rPr lang="en-US" sz="2400" smtClean="0"/>
              <a:t>DFCC, designated FQHCs receives an all inclusive Base Rate Reimbursement.</a:t>
            </a:r>
          </a:p>
          <a:p>
            <a:pPr eaLnBrk="1" hangingPunct="1"/>
            <a:r>
              <a:rPr lang="en-US" sz="2400" smtClean="0"/>
              <a:t>Majority of patient population are Medicaid FFS Beneficiaries or are enrolled in a Medicaid Managed Care plan.  </a:t>
            </a:r>
          </a:p>
          <a:p>
            <a:pPr eaLnBrk="1" hangingPunct="1"/>
            <a:r>
              <a:rPr lang="en-US" sz="2400" smtClean="0"/>
              <a:t>Providers are responsible for timely and accurate documenting Patient Encounters, once they have locked their notes, at which point claims are adjudicated by the Patient Account Staff.</a:t>
            </a:r>
          </a:p>
          <a:p>
            <a:pPr eaLnBrk="1" hangingPunct="1"/>
            <a:endParaRPr lang="en-US" sz="2400" smtClean="0"/>
          </a:p>
        </p:txBody>
      </p:sp>
      <p:sp>
        <p:nvSpPr>
          <p:cNvPr id="2" name="Slide Number Placeholder 1"/>
          <p:cNvSpPr>
            <a:spLocks noGrp="1"/>
          </p:cNvSpPr>
          <p:nvPr>
            <p:ph type="sldNum" sz="quarter" idx="12"/>
          </p:nvPr>
        </p:nvSpPr>
        <p:spPr/>
        <p:txBody>
          <a:bodyPr/>
          <a:lstStyle/>
          <a:p>
            <a:pPr>
              <a:defRPr/>
            </a:pPr>
            <a:fld id="{CA3894C9-078D-4607-9A3E-FA0D2C46E707}"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pPr eaLnBrk="1" fontAlgn="auto" hangingPunct="1">
              <a:spcAft>
                <a:spcPts val="0"/>
              </a:spcAft>
              <a:defRPr/>
            </a:pPr>
            <a:r>
              <a:rPr lang="en-US" dirty="0" smtClean="0">
                <a:solidFill>
                  <a:schemeClr val="tx2">
                    <a:satMod val="130000"/>
                  </a:schemeClr>
                </a:solidFill>
                <a:ea typeface="+mj-ea"/>
              </a:rPr>
              <a:t>DAMIAN FAMILY CARE CENTERS, INC.</a:t>
            </a:r>
          </a:p>
        </p:txBody>
      </p:sp>
      <p:sp>
        <p:nvSpPr>
          <p:cNvPr id="31747" name="Content Placeholder 2"/>
          <p:cNvSpPr>
            <a:spLocks noGrp="1"/>
          </p:cNvSpPr>
          <p:nvPr>
            <p:ph sz="quarter" idx="1"/>
          </p:nvPr>
        </p:nvSpPr>
        <p:spPr>
          <a:xfrm>
            <a:off x="457200" y="1219200"/>
            <a:ext cx="8229600" cy="4937125"/>
          </a:xfrm>
        </p:spPr>
        <p:txBody>
          <a:bodyPr/>
          <a:lstStyle/>
          <a:p>
            <a:pPr eaLnBrk="1" hangingPunct="1"/>
            <a:endParaRPr lang="en-US" sz="2400" smtClean="0"/>
          </a:p>
          <a:p>
            <a:pPr eaLnBrk="1" hangingPunct="1"/>
            <a:r>
              <a:rPr lang="en-US" sz="2400" smtClean="0"/>
              <a:t>DFCC conducts smoking cessation visits on a quarterly basis, or sooner, based on the patient’s desire to quit. </a:t>
            </a:r>
          </a:p>
          <a:p>
            <a:pPr eaLnBrk="1" hangingPunct="1"/>
            <a:endParaRPr lang="en-US" sz="2400" smtClean="0"/>
          </a:p>
          <a:p>
            <a:pPr eaLnBrk="1" hangingPunct="1"/>
            <a:r>
              <a:rPr lang="en-US" sz="2400" smtClean="0"/>
              <a:t>Since it is sometimes difficult to have a patient return for a tobacco cessation follow up visit</a:t>
            </a:r>
          </a:p>
          <a:p>
            <a:pPr lvl="1" eaLnBrk="1" hangingPunct="1"/>
            <a:r>
              <a:rPr lang="en-US" sz="2100" smtClean="0"/>
              <a:t>they are often incorporated into our chronic condition visits, i.e., Asthma, Hypertension and Diabetes Mellitus.</a:t>
            </a:r>
          </a:p>
        </p:txBody>
      </p:sp>
      <p:sp>
        <p:nvSpPr>
          <p:cNvPr id="2" name="Slide Number Placeholder 1"/>
          <p:cNvSpPr>
            <a:spLocks noGrp="1"/>
          </p:cNvSpPr>
          <p:nvPr>
            <p:ph type="sldNum" sz="quarter" idx="12"/>
          </p:nvPr>
        </p:nvSpPr>
        <p:spPr/>
        <p:txBody>
          <a:bodyPr/>
          <a:lstStyle/>
          <a:p>
            <a:pPr>
              <a:defRPr/>
            </a:pPr>
            <a:fld id="{CA3894C9-078D-4607-9A3E-FA0D2C46E707}"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pPr eaLnBrk="1" fontAlgn="auto" hangingPunct="1">
              <a:spcAft>
                <a:spcPts val="0"/>
              </a:spcAft>
              <a:defRPr/>
            </a:pPr>
            <a:r>
              <a:rPr lang="en-US" dirty="0" smtClean="0">
                <a:solidFill>
                  <a:schemeClr val="tx2">
                    <a:satMod val="130000"/>
                  </a:schemeClr>
                </a:solidFill>
                <a:ea typeface="+mj-ea"/>
              </a:rPr>
              <a:t>DAMIAN FAMILY CARE CENTERS, INC.</a:t>
            </a:r>
          </a:p>
        </p:txBody>
      </p:sp>
      <p:sp>
        <p:nvSpPr>
          <p:cNvPr id="32771" name="Content Placeholder 2"/>
          <p:cNvSpPr>
            <a:spLocks noGrp="1"/>
          </p:cNvSpPr>
          <p:nvPr>
            <p:ph sz="quarter" idx="1"/>
          </p:nvPr>
        </p:nvSpPr>
        <p:spPr>
          <a:xfrm>
            <a:off x="457200" y="1219200"/>
            <a:ext cx="8229600" cy="4937125"/>
          </a:xfrm>
        </p:spPr>
        <p:txBody>
          <a:bodyPr/>
          <a:lstStyle/>
          <a:p>
            <a:pPr eaLnBrk="1" hangingPunct="1"/>
            <a:r>
              <a:rPr lang="en-US" sz="2400" smtClean="0"/>
              <a:t>Smoking cessation counseling is conducted by our Provider staff:  MDs, DOs and NPs</a:t>
            </a:r>
          </a:p>
          <a:p>
            <a:pPr eaLnBrk="1" hangingPunct="1"/>
            <a:r>
              <a:rPr lang="en-US" sz="2400" smtClean="0"/>
              <a:t>Smoking cessation consists of intermediate (3-10 minutes) or intensive counseling (greater than 10 minutes)</a:t>
            </a:r>
          </a:p>
          <a:p>
            <a:pPr eaLnBrk="1" hangingPunct="1"/>
            <a:r>
              <a:rPr lang="en-US" sz="2400" smtClean="0"/>
              <a:t>All providers have received training regarding the NYS Medicaid guidelines for reimbursement including the maximum number of counseling sessions covered in a 12 month period, (up to 6 sessions)</a:t>
            </a:r>
          </a:p>
          <a:p>
            <a:pPr eaLnBrk="1" hangingPunct="1"/>
            <a:r>
              <a:rPr lang="en-US" sz="2400" smtClean="0"/>
              <a:t>All providers have received education regarding NYS Medicaid approved NRTs:  Nicotine gum, patches, inhalers, sprays, Zyban and Chantix</a:t>
            </a:r>
          </a:p>
          <a:p>
            <a:pPr eaLnBrk="1" hangingPunct="1"/>
            <a:endParaRPr lang="en-US" sz="2400" smtClean="0"/>
          </a:p>
        </p:txBody>
      </p:sp>
      <p:pic>
        <p:nvPicPr>
          <p:cNvPr id="32772" name="Picture 4" descr="NRO775000Str.gif.gif"/>
          <p:cNvPicPr>
            <a:picLocks noChangeAspect="1"/>
          </p:cNvPicPr>
          <p:nvPr/>
        </p:nvPicPr>
        <p:blipFill>
          <a:blip r:embed="rId3" cstate="print"/>
          <a:srcRect l="5257" t="3664" r="4662" b="4846"/>
          <a:stretch>
            <a:fillRect/>
          </a:stretch>
        </p:blipFill>
        <p:spPr bwMode="auto">
          <a:xfrm>
            <a:off x="7623175" y="5105400"/>
            <a:ext cx="1520825" cy="1752600"/>
          </a:xfrm>
          <a:prstGeom prst="rect">
            <a:avLst/>
          </a:prstGeom>
          <a:noFill/>
          <a:ln w="9525">
            <a:noFill/>
            <a:miter lim="800000"/>
            <a:headEnd/>
            <a:tailEnd/>
          </a:ln>
        </p:spPr>
      </p:pic>
      <p:pic>
        <p:nvPicPr>
          <p:cNvPr id="32773" name="Picture 7" descr="about_pacs"/>
          <p:cNvPicPr>
            <a:picLocks noChangeAspect="1" noChangeArrowheads="1"/>
          </p:cNvPicPr>
          <p:nvPr/>
        </p:nvPicPr>
        <p:blipFill>
          <a:blip r:embed="rId4" cstate="print"/>
          <a:srcRect r="50000"/>
          <a:stretch>
            <a:fillRect/>
          </a:stretch>
        </p:blipFill>
        <p:spPr bwMode="auto">
          <a:xfrm>
            <a:off x="304800" y="5486400"/>
            <a:ext cx="2362200" cy="866775"/>
          </a:xfrm>
          <a:prstGeom prst="rect">
            <a:avLst/>
          </a:prstGeom>
          <a:noFill/>
          <a:ln w="9525">
            <a:noFill/>
            <a:miter lim="800000"/>
            <a:headEnd/>
            <a:tailEnd/>
          </a:ln>
        </p:spPr>
      </p:pic>
      <p:pic>
        <p:nvPicPr>
          <p:cNvPr id="32774" name="Picture 6" descr="chantix1"/>
          <p:cNvPicPr>
            <a:picLocks noChangeAspect="1" noChangeArrowheads="1"/>
          </p:cNvPicPr>
          <p:nvPr/>
        </p:nvPicPr>
        <p:blipFill>
          <a:blip r:embed="rId5" cstate="print"/>
          <a:srcRect/>
          <a:stretch>
            <a:fillRect/>
          </a:stretch>
        </p:blipFill>
        <p:spPr bwMode="auto">
          <a:xfrm>
            <a:off x="4953000" y="5208588"/>
            <a:ext cx="2663825" cy="1649412"/>
          </a:xfrm>
          <a:prstGeom prst="rect">
            <a:avLst/>
          </a:prstGeom>
          <a:noFill/>
          <a:ln w="9525">
            <a:noFill/>
            <a:miter lim="800000"/>
            <a:headEnd/>
            <a:tailEnd/>
          </a:ln>
        </p:spPr>
      </p:pic>
      <p:pic>
        <p:nvPicPr>
          <p:cNvPr id="32775" name="Picture 12" descr="Inhaler open slide"/>
          <p:cNvPicPr>
            <a:picLocks noChangeAspect="1" noChangeArrowheads="1"/>
          </p:cNvPicPr>
          <p:nvPr/>
        </p:nvPicPr>
        <p:blipFill>
          <a:blip r:embed="rId6" cstate="print"/>
          <a:srcRect/>
          <a:stretch>
            <a:fillRect/>
          </a:stretch>
        </p:blipFill>
        <p:spPr bwMode="auto">
          <a:xfrm>
            <a:off x="3124200" y="5181600"/>
            <a:ext cx="1744663" cy="16764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CA3894C9-078D-4607-9A3E-FA0D2C46E707}"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pPr eaLnBrk="1" fontAlgn="auto" hangingPunct="1">
              <a:spcAft>
                <a:spcPts val="0"/>
              </a:spcAft>
              <a:defRPr/>
            </a:pPr>
            <a:r>
              <a:rPr lang="en-US" dirty="0" smtClean="0">
                <a:solidFill>
                  <a:schemeClr val="tx2">
                    <a:satMod val="130000"/>
                  </a:schemeClr>
                </a:solidFill>
                <a:ea typeface="+mj-ea"/>
              </a:rPr>
              <a:t>DAMIAN FAMILY CARE CENTERS, INC.</a:t>
            </a:r>
          </a:p>
        </p:txBody>
      </p:sp>
      <p:sp>
        <p:nvSpPr>
          <p:cNvPr id="33795" name="Content Placeholder 2"/>
          <p:cNvSpPr>
            <a:spLocks noGrp="1"/>
          </p:cNvSpPr>
          <p:nvPr>
            <p:ph sz="quarter" idx="1"/>
          </p:nvPr>
        </p:nvSpPr>
        <p:spPr>
          <a:xfrm>
            <a:off x="457200" y="1219200"/>
            <a:ext cx="8229600" cy="4937125"/>
          </a:xfrm>
        </p:spPr>
        <p:txBody>
          <a:bodyPr/>
          <a:lstStyle/>
          <a:p>
            <a:pPr eaLnBrk="1" hangingPunct="1"/>
            <a:endParaRPr lang="en-US" sz="2400" smtClean="0"/>
          </a:p>
          <a:p>
            <a:pPr eaLnBrk="1" hangingPunct="1"/>
            <a:r>
              <a:rPr lang="en-US" sz="2400" smtClean="0"/>
              <a:t>DFCC is proud to have instituted a </a:t>
            </a:r>
            <a:r>
              <a:rPr lang="ja-JP" altLang="en-US" sz="2400" smtClean="0"/>
              <a:t>“</a:t>
            </a:r>
            <a:r>
              <a:rPr lang="en-US" altLang="ja-JP" sz="2400" smtClean="0"/>
              <a:t>Super User</a:t>
            </a:r>
            <a:r>
              <a:rPr lang="ja-JP" altLang="en-US" sz="2400" smtClean="0"/>
              <a:t>”</a:t>
            </a:r>
            <a:r>
              <a:rPr lang="en-US" altLang="ja-JP" sz="2400" smtClean="0"/>
              <a:t> team that is primarily responsible for E.H.R. training to staff.  In addition, in my role as Director of Clinical Services, I’m responsible for reviewing and implementing industry changes into our practice.</a:t>
            </a:r>
          </a:p>
          <a:p>
            <a:pPr eaLnBrk="1" hangingPunct="1"/>
            <a:endParaRPr lang="en-US" altLang="ja-JP" sz="2400" smtClean="0"/>
          </a:p>
          <a:p>
            <a:pPr eaLnBrk="1" hangingPunct="1"/>
            <a:r>
              <a:rPr lang="en-US" sz="2400" smtClean="0"/>
              <a:t>In addition, as part of our quality improvement process, the administrative team is responsible for QOC audits, conducted on a quarterly basis to ensure compliance and as a provider specific tool for evaluating performance and identifying areas of improvement.</a:t>
            </a:r>
          </a:p>
          <a:p>
            <a:pPr eaLnBrk="1" hangingPunct="1"/>
            <a:endParaRPr lang="en-US" sz="2400" smtClean="0"/>
          </a:p>
        </p:txBody>
      </p:sp>
      <p:sp>
        <p:nvSpPr>
          <p:cNvPr id="2" name="Slide Number Placeholder 1"/>
          <p:cNvSpPr>
            <a:spLocks noGrp="1"/>
          </p:cNvSpPr>
          <p:nvPr>
            <p:ph type="sldNum" sz="quarter" idx="12"/>
          </p:nvPr>
        </p:nvSpPr>
        <p:spPr/>
        <p:txBody>
          <a:bodyPr/>
          <a:lstStyle/>
          <a:p>
            <a:pPr>
              <a:defRPr/>
            </a:pPr>
            <a:fld id="{CA3894C9-078D-4607-9A3E-FA0D2C46E707}"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pPr eaLnBrk="1" fontAlgn="auto" hangingPunct="1">
              <a:spcAft>
                <a:spcPts val="0"/>
              </a:spcAft>
              <a:defRPr/>
            </a:pPr>
            <a:r>
              <a:rPr lang="en-US" dirty="0" smtClean="0">
                <a:solidFill>
                  <a:schemeClr val="tx2">
                    <a:satMod val="130000"/>
                  </a:schemeClr>
                </a:solidFill>
                <a:ea typeface="+mj-ea"/>
              </a:rPr>
              <a:t>DAMIAN FAMILY CARE CENTERS, INC.</a:t>
            </a:r>
          </a:p>
        </p:txBody>
      </p:sp>
      <p:sp>
        <p:nvSpPr>
          <p:cNvPr id="34819" name="Content Placeholder 2"/>
          <p:cNvSpPr>
            <a:spLocks noGrp="1"/>
          </p:cNvSpPr>
          <p:nvPr>
            <p:ph sz="quarter" idx="1"/>
          </p:nvPr>
        </p:nvSpPr>
        <p:spPr>
          <a:xfrm>
            <a:off x="457200" y="1219200"/>
            <a:ext cx="8229600" cy="4937125"/>
          </a:xfrm>
        </p:spPr>
        <p:txBody>
          <a:bodyPr/>
          <a:lstStyle/>
          <a:p>
            <a:pPr eaLnBrk="1" hangingPunct="1"/>
            <a:endParaRPr lang="en-US" sz="2400" smtClean="0"/>
          </a:p>
          <a:p>
            <a:pPr algn="ctr" eaLnBrk="1" hangingPunct="1"/>
            <a:r>
              <a:rPr lang="en-US" sz="2400" smtClean="0"/>
              <a:t>Thank you!</a:t>
            </a:r>
          </a:p>
          <a:p>
            <a:pPr algn="ctr" eaLnBrk="1" hangingPunct="1"/>
            <a:endParaRPr lang="en-US" sz="2400" smtClean="0"/>
          </a:p>
          <a:p>
            <a:pPr algn="ctr" eaLnBrk="1" hangingPunct="1"/>
            <a:r>
              <a:rPr lang="en-US" sz="2400" smtClean="0"/>
              <a:t>Alison Brown, RN, MS, BSN, BA</a:t>
            </a:r>
          </a:p>
          <a:p>
            <a:pPr algn="ctr" eaLnBrk="1" hangingPunct="1"/>
            <a:r>
              <a:rPr lang="en-US" sz="2400" smtClean="0"/>
              <a:t>Director of Clinical Services</a:t>
            </a:r>
          </a:p>
          <a:p>
            <a:pPr algn="ctr" eaLnBrk="1" hangingPunct="1"/>
            <a:r>
              <a:rPr lang="en-US" sz="2400" smtClean="0"/>
              <a:t>Damian Family Care Centers</a:t>
            </a:r>
          </a:p>
          <a:p>
            <a:pPr algn="ctr" eaLnBrk="1" hangingPunct="1"/>
            <a:r>
              <a:rPr lang="en-US" sz="2400" smtClean="0">
                <a:hlinkClick r:id="rId3"/>
              </a:rPr>
              <a:t>abrown@damianfcc.org</a:t>
            </a:r>
            <a:endParaRPr lang="en-US" sz="2400" smtClean="0"/>
          </a:p>
          <a:p>
            <a:pPr eaLnBrk="1" hangingPunct="1"/>
            <a:endParaRPr lang="en-US" sz="2400" smtClean="0"/>
          </a:p>
        </p:txBody>
      </p:sp>
      <p:sp>
        <p:nvSpPr>
          <p:cNvPr id="2" name="Slide Number Placeholder 1"/>
          <p:cNvSpPr>
            <a:spLocks noGrp="1"/>
          </p:cNvSpPr>
          <p:nvPr>
            <p:ph type="sldNum" sz="quarter" idx="12"/>
          </p:nvPr>
        </p:nvSpPr>
        <p:spPr/>
        <p:txBody>
          <a:bodyPr/>
          <a:lstStyle/>
          <a:p>
            <a:pPr>
              <a:defRPr/>
            </a:pPr>
            <a:fld id="{CA3894C9-078D-4607-9A3E-FA0D2C46E707}"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ctrTitle"/>
          </p:nvPr>
        </p:nvSpPr>
        <p:spPr>
          <a:xfrm>
            <a:off x="228600" y="3733800"/>
            <a:ext cx="8077200" cy="990600"/>
          </a:xfrm>
        </p:spPr>
        <p:txBody>
          <a:bodyPr/>
          <a:lstStyle/>
          <a:p>
            <a:pPr eaLnBrk="1" hangingPunct="1"/>
            <a:r>
              <a:rPr lang="en-US" sz="2800" smtClean="0"/>
              <a:t>Deanna Jannat-Khah</a:t>
            </a:r>
            <a:br>
              <a:rPr lang="en-US" sz="2800" smtClean="0"/>
            </a:br>
            <a:r>
              <a:rPr lang="en-US" sz="2800" smtClean="0"/>
              <a:t>Manhattan Tobacco Cessation Program</a:t>
            </a:r>
          </a:p>
        </p:txBody>
      </p:sp>
      <p:sp>
        <p:nvSpPr>
          <p:cNvPr id="6" name="Subtitle 5"/>
          <p:cNvSpPr>
            <a:spLocks noGrp="1"/>
          </p:cNvSpPr>
          <p:nvPr>
            <p:ph type="subTitle" idx="1"/>
          </p:nvPr>
        </p:nvSpPr>
        <p:spPr/>
        <p:txBody>
          <a:bodyPr>
            <a:normAutofit/>
          </a:bodyPr>
          <a:lstStyle/>
          <a:p>
            <a:pPr eaLnBrk="1" fontAlgn="auto" hangingPunct="1">
              <a:spcAft>
                <a:spcPts val="0"/>
              </a:spcAft>
              <a:buFont typeface="Wingdings 3"/>
              <a:buNone/>
              <a:defRPr/>
            </a:pPr>
            <a:endParaRPr lang="en-US" dirty="0"/>
          </a:p>
        </p:txBody>
      </p:sp>
      <p:sp>
        <p:nvSpPr>
          <p:cNvPr id="4" name="Title 3"/>
          <p:cNvSpPr txBox="1">
            <a:spLocks/>
          </p:cNvSpPr>
          <p:nvPr/>
        </p:nvSpPr>
        <p:spPr bwMode="auto">
          <a:xfrm>
            <a:off x="914400" y="1828800"/>
            <a:ext cx="6858000" cy="990600"/>
          </a:xfrm>
          <a:prstGeom prst="rect">
            <a:avLst/>
          </a:prstGeom>
          <a:noFill/>
          <a:ln w="9525">
            <a:noFill/>
            <a:miter lim="800000"/>
            <a:headEnd/>
            <a:tailEnd/>
          </a:ln>
        </p:spPr>
        <p:txBody>
          <a:bodyPr/>
          <a:lstStyle/>
          <a:p>
            <a:pPr algn="r">
              <a:defRPr/>
            </a:pPr>
            <a:r>
              <a:rPr lang="en-US" sz="3200">
                <a:latin typeface="+mj-lt"/>
                <a:ea typeface="+mj-ea"/>
                <a:cs typeface="+mj-cs"/>
              </a:rPr>
              <a:t>COMMON BILLING SCENARIOS</a:t>
            </a:r>
            <a:endParaRPr lang="en-US" sz="3200" dirty="0">
              <a:latin typeface="+mj-lt"/>
              <a:ea typeface="+mj-ea"/>
              <a:cs typeface="+mj-cs"/>
            </a:endParaRPr>
          </a:p>
        </p:txBody>
      </p:sp>
      <p:sp>
        <p:nvSpPr>
          <p:cNvPr id="2" name="Slide Number Placeholder 1"/>
          <p:cNvSpPr>
            <a:spLocks noGrp="1"/>
          </p:cNvSpPr>
          <p:nvPr>
            <p:ph type="sldNum" sz="quarter" idx="12"/>
          </p:nvPr>
        </p:nvSpPr>
        <p:spPr/>
        <p:txBody>
          <a:bodyPr/>
          <a:lstStyle/>
          <a:p>
            <a:pPr>
              <a:defRPr/>
            </a:pPr>
            <a:fld id="{AD30FDF8-4BC9-4A50-825C-1A9352D6B653}"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p:txBody>
          <a:bodyPr/>
          <a:lstStyle/>
          <a:p>
            <a:pPr eaLnBrk="1" hangingPunct="1"/>
            <a:r>
              <a:rPr lang="en-US" smtClean="0"/>
              <a:t>Scenario 1:</a:t>
            </a:r>
          </a:p>
        </p:txBody>
      </p:sp>
      <p:sp>
        <p:nvSpPr>
          <p:cNvPr id="36867" name="Content Placeholder 4"/>
          <p:cNvSpPr>
            <a:spLocks noGrp="1"/>
          </p:cNvSpPr>
          <p:nvPr>
            <p:ph sz="quarter" idx="1"/>
          </p:nvPr>
        </p:nvSpPr>
        <p:spPr>
          <a:xfrm>
            <a:off x="457200" y="1219200"/>
            <a:ext cx="8229600" cy="4937125"/>
          </a:xfrm>
        </p:spPr>
        <p:txBody>
          <a:bodyPr/>
          <a:lstStyle/>
          <a:p>
            <a:pPr eaLnBrk="1" hangingPunct="1"/>
            <a:r>
              <a:rPr lang="en-US" smtClean="0"/>
              <a:t>I saw a patient who smoked a pack a day and was interested in quitting. I counseled her using the 5A</a:t>
            </a:r>
            <a:r>
              <a:rPr lang="ja-JP" altLang="en-US" smtClean="0"/>
              <a:t>’</a:t>
            </a:r>
            <a:r>
              <a:rPr lang="en-US" altLang="ja-JP" smtClean="0"/>
              <a:t>s technique, documented what we discussed in her chart, and billed Medicaid for the visit using both the ICD9 code 305.1 and the procedure code 99406.  A month later I found out that I was not reimbursed for this service. What happened?</a:t>
            </a:r>
            <a:endParaRPr lang="en-US" smtClean="0"/>
          </a:p>
        </p:txBody>
      </p:sp>
      <p:pic>
        <p:nvPicPr>
          <p:cNvPr id="36868" name="Picture 4" descr="C:\Documents and Settings\djk8\Local Settings\Temporary Internet Files\Content.IE5\4KAV2NKK\MP900382649[1].jpg"/>
          <p:cNvPicPr>
            <a:picLocks noChangeAspect="1" noChangeArrowheads="1"/>
          </p:cNvPicPr>
          <p:nvPr/>
        </p:nvPicPr>
        <p:blipFill>
          <a:blip r:embed="rId2" cstate="print"/>
          <a:srcRect t="36905"/>
          <a:stretch>
            <a:fillRect/>
          </a:stretch>
        </p:blipFill>
        <p:spPr bwMode="auto">
          <a:xfrm>
            <a:off x="3581400" y="3735388"/>
            <a:ext cx="3276600" cy="2894012"/>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CA3894C9-078D-4607-9A3E-FA0D2C46E707}"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smtClean="0"/>
              <a:t>Scenario 1: Answer</a:t>
            </a:r>
          </a:p>
        </p:txBody>
      </p:sp>
      <p:sp>
        <p:nvSpPr>
          <p:cNvPr id="37891" name="Content Placeholder 2"/>
          <p:cNvSpPr>
            <a:spLocks noGrp="1"/>
          </p:cNvSpPr>
          <p:nvPr>
            <p:ph sz="quarter" idx="1"/>
          </p:nvPr>
        </p:nvSpPr>
        <p:spPr>
          <a:xfrm>
            <a:off x="457200" y="1219200"/>
            <a:ext cx="8229600" cy="4937125"/>
          </a:xfrm>
        </p:spPr>
        <p:txBody>
          <a:bodyPr/>
          <a:lstStyle/>
          <a:p>
            <a:pPr eaLnBrk="1" hangingPunct="1"/>
            <a:r>
              <a:rPr lang="en-US" sz="2000" dirty="0" smtClean="0"/>
              <a:t>The start and stop time need to be included</a:t>
            </a:r>
          </a:p>
          <a:p>
            <a:pPr eaLnBrk="1" hangingPunct="1"/>
            <a:r>
              <a:rPr lang="en-US" sz="2000" dirty="0" smtClean="0"/>
              <a:t>The patient may have used up all their 6 face to face visits with another provider in a continuous 12 month period</a:t>
            </a:r>
          </a:p>
          <a:p>
            <a:pPr eaLnBrk="1" hangingPunct="1"/>
            <a:r>
              <a:rPr lang="en-US" sz="2000" dirty="0" smtClean="0"/>
              <a:t>Provider may not have been an eligible provider (MD, DO, NP, LM, PA)</a:t>
            </a:r>
          </a:p>
          <a:p>
            <a:pPr eaLnBrk="1" hangingPunct="1"/>
            <a:r>
              <a:rPr lang="en-US" sz="2000" dirty="0" smtClean="0"/>
              <a:t>Like many other Medicaid Managed Care reimbursements, whether or not reimbursement is distributed to the individual provider depends on whether the provider is salaried (</a:t>
            </a:r>
            <a:r>
              <a:rPr lang="en-US" sz="2000" dirty="0" err="1" smtClean="0"/>
              <a:t>capitated</a:t>
            </a:r>
            <a:r>
              <a:rPr lang="en-US" sz="2000" dirty="0" smtClean="0"/>
              <a:t>) and his/her arrangement with payers. Salaried providers will not receive the reimbursement, regardless of how payment is structured. For issues, please clarify with your plan and employer.</a:t>
            </a:r>
          </a:p>
          <a:p>
            <a:pPr eaLnBrk="1" hangingPunct="1"/>
            <a:r>
              <a:rPr lang="en-US" sz="2000" dirty="0" smtClean="0"/>
              <a:t>When in doubt call 800-343-9000 with your question or e-mail </a:t>
            </a:r>
            <a:r>
              <a:rPr lang="en-US" sz="2000" u="sng" dirty="0" smtClean="0">
                <a:hlinkClick r:id="rId2"/>
              </a:rPr>
              <a:t>apg@health.state.ny.us</a:t>
            </a:r>
            <a:endParaRPr lang="en-US" sz="2000" dirty="0" smtClean="0"/>
          </a:p>
          <a:p>
            <a:pPr eaLnBrk="1" hangingPunct="1"/>
            <a:endParaRPr lang="en-US" sz="2000" dirty="0" smtClean="0"/>
          </a:p>
        </p:txBody>
      </p:sp>
      <p:pic>
        <p:nvPicPr>
          <p:cNvPr id="37892" name="Picture 4" descr="C:\Documents and Settings\djk8\Local Settings\Temporary Internet Files\Content.IE5\MX561V29\MP900309322[1].jpg"/>
          <p:cNvPicPr>
            <a:picLocks noChangeAspect="1" noChangeArrowheads="1"/>
          </p:cNvPicPr>
          <p:nvPr/>
        </p:nvPicPr>
        <p:blipFill>
          <a:blip r:embed="rId3" cstate="print"/>
          <a:srcRect l="30670" b="37500"/>
          <a:stretch>
            <a:fillRect/>
          </a:stretch>
        </p:blipFill>
        <p:spPr bwMode="auto">
          <a:xfrm>
            <a:off x="7772400" y="4336391"/>
            <a:ext cx="1371600" cy="1912009"/>
          </a:xfrm>
          <a:prstGeom prst="rect">
            <a:avLst/>
          </a:prstGeom>
          <a:noFill/>
          <a:ln w="9525">
            <a:noFill/>
            <a:miter lim="800000"/>
            <a:headEnd/>
            <a:tailEnd/>
          </a:ln>
        </p:spPr>
      </p:pic>
      <p:pic>
        <p:nvPicPr>
          <p:cNvPr id="37893" name="Picture 7" descr="C:\Documents and Settings\djk8\Local Settings\Temporary Internet Files\Content.IE5\5DT4IJQE\MC900233557[1].wmf"/>
          <p:cNvPicPr>
            <a:picLocks noChangeAspect="1" noChangeArrowheads="1"/>
          </p:cNvPicPr>
          <p:nvPr/>
        </p:nvPicPr>
        <p:blipFill>
          <a:blip r:embed="rId4" cstate="print"/>
          <a:srcRect/>
          <a:stretch>
            <a:fillRect/>
          </a:stretch>
        </p:blipFill>
        <p:spPr bwMode="auto">
          <a:xfrm>
            <a:off x="3429000" y="4876800"/>
            <a:ext cx="1752600" cy="1700213"/>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CA3894C9-078D-4607-9A3E-FA0D2C46E707}"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Agenda:</a:t>
            </a:r>
          </a:p>
        </p:txBody>
      </p:sp>
      <p:sp>
        <p:nvSpPr>
          <p:cNvPr id="11267" name="Content Placeholder 2"/>
          <p:cNvSpPr>
            <a:spLocks noGrp="1"/>
          </p:cNvSpPr>
          <p:nvPr>
            <p:ph sz="quarter" idx="1"/>
          </p:nvPr>
        </p:nvSpPr>
        <p:spPr>
          <a:xfrm>
            <a:off x="457200" y="1219200"/>
            <a:ext cx="8229600" cy="4937125"/>
          </a:xfrm>
        </p:spPr>
        <p:txBody>
          <a:bodyPr/>
          <a:lstStyle/>
          <a:p>
            <a:pPr eaLnBrk="1" hangingPunct="1"/>
            <a:r>
              <a:rPr lang="en-US" smtClean="0"/>
              <a:t>Purpose of call</a:t>
            </a:r>
          </a:p>
          <a:p>
            <a:pPr eaLnBrk="1" hangingPunct="1"/>
            <a:r>
              <a:rPr lang="en-US" smtClean="0"/>
              <a:t>Introduction to the NYS Medicaid Smoking Cessation Benefit</a:t>
            </a:r>
          </a:p>
          <a:p>
            <a:pPr eaLnBrk="1" hangingPunct="1"/>
            <a:r>
              <a:rPr lang="en-US" smtClean="0"/>
              <a:t>Damian Family Care Center experience</a:t>
            </a:r>
          </a:p>
          <a:p>
            <a:pPr eaLnBrk="1" hangingPunct="1"/>
            <a:r>
              <a:rPr lang="en-US" smtClean="0"/>
              <a:t>Examples of General Billing Scenarios from the field</a:t>
            </a:r>
          </a:p>
          <a:p>
            <a:pPr eaLnBrk="1" hangingPunct="1"/>
            <a:r>
              <a:rPr lang="en-US" smtClean="0"/>
              <a:t>Questions</a:t>
            </a:r>
          </a:p>
        </p:txBody>
      </p:sp>
      <p:sp>
        <p:nvSpPr>
          <p:cNvPr id="2" name="Slide Number Placeholder 1"/>
          <p:cNvSpPr>
            <a:spLocks noGrp="1"/>
          </p:cNvSpPr>
          <p:nvPr>
            <p:ph type="sldNum" sz="quarter" idx="12"/>
          </p:nvPr>
        </p:nvSpPr>
        <p:spPr/>
        <p:txBody>
          <a:bodyPr/>
          <a:lstStyle/>
          <a:p>
            <a:pPr>
              <a:defRPr/>
            </a:pPr>
            <a:fld id="{CA3894C9-078D-4607-9A3E-FA0D2C46E707}"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smtClean="0"/>
              <a:t>Scenario 2:</a:t>
            </a:r>
          </a:p>
        </p:txBody>
      </p:sp>
      <p:sp>
        <p:nvSpPr>
          <p:cNvPr id="38915" name="Content Placeholder 2"/>
          <p:cNvSpPr>
            <a:spLocks noGrp="1"/>
          </p:cNvSpPr>
          <p:nvPr>
            <p:ph sz="quarter" idx="1"/>
          </p:nvPr>
        </p:nvSpPr>
        <p:spPr>
          <a:xfrm>
            <a:off x="457200" y="1219200"/>
            <a:ext cx="5867400" cy="4937125"/>
          </a:xfrm>
        </p:spPr>
        <p:txBody>
          <a:bodyPr/>
          <a:lstStyle/>
          <a:p>
            <a:pPr eaLnBrk="1" hangingPunct="1"/>
            <a:r>
              <a:rPr lang="en-US" smtClean="0"/>
              <a:t>I saw a patient who smoked 15 cigarettes a day and was not interested in quitting. I spoke to him about the dangers of smoking towards his asthma and overall health. After ten minutes of discussion he told me that he was not interested in quitting because cigarettes were the only thing he had. Can I still bill for counseling, even though he refused treatment?</a:t>
            </a:r>
          </a:p>
          <a:p>
            <a:pPr eaLnBrk="1" hangingPunct="1"/>
            <a:endParaRPr lang="en-US" smtClean="0"/>
          </a:p>
        </p:txBody>
      </p:sp>
      <p:pic>
        <p:nvPicPr>
          <p:cNvPr id="38916" name="Picture 8" descr="C:\Documents and Settings\djk8\Local Settings\Temporary Internet Files\Content.IE5\0V4YEW7G\MP900443197[1].jpg"/>
          <p:cNvPicPr>
            <a:picLocks noChangeAspect="1" noChangeArrowheads="1"/>
          </p:cNvPicPr>
          <p:nvPr/>
        </p:nvPicPr>
        <p:blipFill>
          <a:blip r:embed="rId2" cstate="print"/>
          <a:srcRect/>
          <a:stretch>
            <a:fillRect/>
          </a:stretch>
        </p:blipFill>
        <p:spPr bwMode="auto">
          <a:xfrm>
            <a:off x="6248400" y="1905000"/>
            <a:ext cx="2411413" cy="3611563"/>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CA3894C9-078D-4607-9A3E-FA0D2C46E707}"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mtClean="0"/>
              <a:t>Scenario 2: Answer</a:t>
            </a:r>
          </a:p>
        </p:txBody>
      </p:sp>
      <p:sp>
        <p:nvSpPr>
          <p:cNvPr id="39939" name="Content Placeholder 2"/>
          <p:cNvSpPr>
            <a:spLocks noGrp="1"/>
          </p:cNvSpPr>
          <p:nvPr>
            <p:ph sz="quarter" idx="1"/>
          </p:nvPr>
        </p:nvSpPr>
        <p:spPr>
          <a:xfrm>
            <a:off x="457200" y="1219200"/>
            <a:ext cx="8229600" cy="4937125"/>
          </a:xfrm>
        </p:spPr>
        <p:txBody>
          <a:bodyPr/>
          <a:lstStyle/>
          <a:p>
            <a:pPr eaLnBrk="1" hangingPunct="1"/>
            <a:r>
              <a:rPr lang="en-US" smtClean="0"/>
              <a:t>Yes, this is still face to face smoking cessation counseling and eligible for billing. Be sure to include the ICD9 code 305.1, the procedure code 99406, as well as the start and stop time for the session and the 5 A</a:t>
            </a:r>
            <a:r>
              <a:rPr lang="ja-JP" altLang="en-US" smtClean="0"/>
              <a:t>’</a:t>
            </a:r>
            <a:r>
              <a:rPr lang="en-US" altLang="ja-JP" smtClean="0"/>
              <a:t>s.</a:t>
            </a:r>
            <a:endParaRPr lang="en-US" smtClean="0"/>
          </a:p>
        </p:txBody>
      </p:sp>
      <p:pic>
        <p:nvPicPr>
          <p:cNvPr id="39940" name="Picture 4" descr="C:\Documents and Settings\djk8\Local Settings\Temporary Internet Files\Content.IE5\5DT4IJQE\MP900305694[1].jpg"/>
          <p:cNvPicPr>
            <a:picLocks noChangeAspect="1" noChangeArrowheads="1"/>
          </p:cNvPicPr>
          <p:nvPr/>
        </p:nvPicPr>
        <p:blipFill>
          <a:blip r:embed="rId2" cstate="print"/>
          <a:srcRect/>
          <a:stretch>
            <a:fillRect/>
          </a:stretch>
        </p:blipFill>
        <p:spPr bwMode="auto">
          <a:xfrm>
            <a:off x="2514600" y="2819400"/>
            <a:ext cx="3657600" cy="3627438"/>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CA3894C9-078D-4607-9A3E-FA0D2C46E707}"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smtClean="0"/>
              <a:t>Scenario 3:</a:t>
            </a:r>
          </a:p>
        </p:txBody>
      </p:sp>
      <p:sp>
        <p:nvSpPr>
          <p:cNvPr id="40963" name="Content Placeholder 2"/>
          <p:cNvSpPr>
            <a:spLocks noGrp="1"/>
          </p:cNvSpPr>
          <p:nvPr>
            <p:ph sz="quarter" idx="1"/>
          </p:nvPr>
        </p:nvSpPr>
        <p:spPr>
          <a:xfrm>
            <a:off x="457200" y="1219200"/>
            <a:ext cx="8229600" cy="4937125"/>
          </a:xfrm>
        </p:spPr>
        <p:txBody>
          <a:bodyPr/>
          <a:lstStyle/>
          <a:p>
            <a:pPr eaLnBrk="1" hangingPunct="1"/>
            <a:r>
              <a:rPr lang="en-US" smtClean="0"/>
              <a:t>I am an eligible provider who provided smoking cessation counseling using the 5 A</a:t>
            </a:r>
            <a:r>
              <a:rPr lang="ja-JP" altLang="en-US" smtClean="0"/>
              <a:t>’</a:t>
            </a:r>
            <a:r>
              <a:rPr lang="en-US" altLang="ja-JP" smtClean="0"/>
              <a:t>s to a patient who was primarily here for his diabetes care. I billed for his sole purpose of visit (diabetes) as well as smoking cessation counseling but only got reimbursed for the smoking cessation counseling by Medicaid. What happened?</a:t>
            </a:r>
            <a:endParaRPr lang="en-US" smtClean="0"/>
          </a:p>
        </p:txBody>
      </p:sp>
      <p:pic>
        <p:nvPicPr>
          <p:cNvPr id="40964" name="Picture 4" descr="C:\Documents and Settings\djk8\Local Settings\Temporary Internet Files\Content.IE5\4KAV2NKK\MC900441930[1].wmf"/>
          <p:cNvPicPr>
            <a:picLocks noChangeAspect="1" noChangeArrowheads="1"/>
          </p:cNvPicPr>
          <p:nvPr/>
        </p:nvPicPr>
        <p:blipFill>
          <a:blip r:embed="rId2" cstate="print"/>
          <a:srcRect/>
          <a:stretch>
            <a:fillRect/>
          </a:stretch>
        </p:blipFill>
        <p:spPr bwMode="auto">
          <a:xfrm>
            <a:off x="3200400" y="3746500"/>
            <a:ext cx="2514600" cy="24257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CA3894C9-078D-4607-9A3E-FA0D2C46E707}" type="slidenum">
              <a:rPr lang="en-US" smtClean="0"/>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mtClean="0"/>
              <a:t>Scenario 3: Answer</a:t>
            </a:r>
          </a:p>
        </p:txBody>
      </p:sp>
      <p:sp>
        <p:nvSpPr>
          <p:cNvPr id="41987" name="Content Placeholder 2"/>
          <p:cNvSpPr>
            <a:spLocks noGrp="1"/>
          </p:cNvSpPr>
          <p:nvPr>
            <p:ph sz="quarter" idx="1"/>
          </p:nvPr>
        </p:nvSpPr>
        <p:spPr>
          <a:xfrm>
            <a:off x="457200" y="1219200"/>
            <a:ext cx="8229600" cy="4937125"/>
          </a:xfrm>
        </p:spPr>
        <p:txBody>
          <a:bodyPr/>
          <a:lstStyle/>
          <a:p>
            <a:pPr eaLnBrk="1" hangingPunct="1"/>
            <a:r>
              <a:rPr lang="en-US" dirty="0" smtClean="0"/>
              <a:t>Do not use an HQ modifier; HQ modifiers are only for group sessions and are not needed for smoking cessation counseling when it is not the sole purpose of visit</a:t>
            </a:r>
          </a:p>
          <a:p>
            <a:pPr eaLnBrk="1" hangingPunct="1"/>
            <a:r>
              <a:rPr lang="en-US" dirty="0" smtClean="0"/>
              <a:t>Patients must be have Medicaid as their primary insurance type if they are a dual eligible (both Medicaid and Medicare)</a:t>
            </a:r>
          </a:p>
          <a:p>
            <a:pPr eaLnBrk="1" hangingPunct="1"/>
            <a:r>
              <a:rPr lang="en-US" dirty="0" smtClean="0"/>
              <a:t>When in doubt call 800-343-9000 with your question or e-mail </a:t>
            </a:r>
            <a:r>
              <a:rPr lang="en-US" u="sng" dirty="0" smtClean="0">
                <a:hlinkClick r:id="rId2"/>
              </a:rPr>
              <a:t>apg@health.state.ny.us</a:t>
            </a:r>
            <a:endParaRPr lang="en-US" dirty="0" smtClean="0"/>
          </a:p>
          <a:p>
            <a:pPr eaLnBrk="1" hangingPunct="1"/>
            <a:endParaRPr lang="en-US" dirty="0" smtClean="0"/>
          </a:p>
        </p:txBody>
      </p:sp>
      <p:sp>
        <p:nvSpPr>
          <p:cNvPr id="2" name="Slide Number Placeholder 1"/>
          <p:cNvSpPr>
            <a:spLocks noGrp="1"/>
          </p:cNvSpPr>
          <p:nvPr>
            <p:ph type="sldNum" sz="quarter" idx="12"/>
          </p:nvPr>
        </p:nvSpPr>
        <p:spPr/>
        <p:txBody>
          <a:bodyPr/>
          <a:lstStyle/>
          <a:p>
            <a:pPr>
              <a:defRPr/>
            </a:pPr>
            <a:fld id="{CA3894C9-078D-4607-9A3E-FA0D2C46E707}"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smtClean="0"/>
              <a:t>Scenario 4: </a:t>
            </a:r>
          </a:p>
        </p:txBody>
      </p:sp>
      <p:sp>
        <p:nvSpPr>
          <p:cNvPr id="43011" name="Content Placeholder 2"/>
          <p:cNvSpPr>
            <a:spLocks noGrp="1"/>
          </p:cNvSpPr>
          <p:nvPr>
            <p:ph sz="quarter" idx="1"/>
          </p:nvPr>
        </p:nvSpPr>
        <p:spPr>
          <a:xfrm>
            <a:off x="457200" y="1219200"/>
            <a:ext cx="8229600" cy="4937125"/>
          </a:xfrm>
        </p:spPr>
        <p:txBody>
          <a:bodyPr/>
          <a:lstStyle/>
          <a:p>
            <a:pPr eaLnBrk="1" hangingPunct="1"/>
            <a:r>
              <a:rPr lang="en-US" smtClean="0"/>
              <a:t>I have a patient who is interested in quitting, however he/she does not qualify for Medicaid. Are there any other ways that this patient can get help to quit smoking?</a:t>
            </a:r>
          </a:p>
          <a:p>
            <a:pPr eaLnBrk="1" hangingPunct="1"/>
            <a:endParaRPr lang="en-US" smtClean="0"/>
          </a:p>
        </p:txBody>
      </p:sp>
      <p:sp>
        <p:nvSpPr>
          <p:cNvPr id="2" name="Slide Number Placeholder 1"/>
          <p:cNvSpPr>
            <a:spLocks noGrp="1"/>
          </p:cNvSpPr>
          <p:nvPr>
            <p:ph type="sldNum" sz="quarter" idx="12"/>
          </p:nvPr>
        </p:nvSpPr>
        <p:spPr/>
        <p:txBody>
          <a:bodyPr/>
          <a:lstStyle/>
          <a:p>
            <a:pPr>
              <a:defRPr/>
            </a:pPr>
            <a:fld id="{CA3894C9-078D-4607-9A3E-FA0D2C46E707}" type="slidenum">
              <a:rPr lang="en-US" smtClean="0"/>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smtClean="0"/>
              <a:t>Scenario 4: Answer</a:t>
            </a:r>
          </a:p>
        </p:txBody>
      </p:sp>
      <p:sp>
        <p:nvSpPr>
          <p:cNvPr id="44035" name="Content Placeholder 2"/>
          <p:cNvSpPr>
            <a:spLocks noGrp="1"/>
          </p:cNvSpPr>
          <p:nvPr>
            <p:ph sz="quarter" idx="1"/>
          </p:nvPr>
        </p:nvSpPr>
        <p:spPr>
          <a:xfrm>
            <a:off x="533400" y="1219200"/>
            <a:ext cx="8401050" cy="4800600"/>
          </a:xfrm>
        </p:spPr>
        <p:txBody>
          <a:bodyPr/>
          <a:lstStyle/>
          <a:p>
            <a:pPr eaLnBrk="1" hangingPunct="1">
              <a:lnSpc>
                <a:spcPct val="90000"/>
              </a:lnSpc>
            </a:pPr>
            <a:r>
              <a:rPr lang="en-US" sz="1800" dirty="0" smtClean="0"/>
              <a:t>For a free 2 week supply of patches and telephone coaching, NYC patients can call 311 to be referred to the </a:t>
            </a:r>
            <a:r>
              <a:rPr lang="en-US" sz="1800" u="sng" dirty="0" smtClean="0">
                <a:hlinkClick r:id="rId2"/>
              </a:rPr>
              <a:t>NYS Smokers</a:t>
            </a:r>
            <a:r>
              <a:rPr lang="ja-JP" altLang="en-US" sz="1800" u="sng" dirty="0" smtClean="0">
                <a:hlinkClick r:id="rId2"/>
              </a:rPr>
              <a:t>’</a:t>
            </a:r>
            <a:r>
              <a:rPr lang="en-US" altLang="ja-JP" sz="1800" u="sng" dirty="0" err="1" smtClean="0">
                <a:hlinkClick r:id="rId2"/>
              </a:rPr>
              <a:t>Quitline</a:t>
            </a:r>
            <a:r>
              <a:rPr lang="en-US" altLang="ja-JP" sz="1800" dirty="0" smtClean="0"/>
              <a:t>, or any NYS resident can enroll </a:t>
            </a:r>
            <a:r>
              <a:rPr lang="en-US" altLang="ja-JP" sz="1800" u="sng" dirty="0" smtClean="0">
                <a:hlinkClick r:id="rId2"/>
              </a:rPr>
              <a:t>online</a:t>
            </a:r>
            <a:r>
              <a:rPr lang="en-US" altLang="ja-JP" sz="1800" dirty="0" smtClean="0"/>
              <a:t> or call 1- 866-NY-Quits (1866-697-8487) directly to receive free coaching support and NRT if deemed eligible.  The NYS Smokers’ </a:t>
            </a:r>
            <a:r>
              <a:rPr lang="en-US" altLang="ja-JP" sz="1800" dirty="0" err="1" smtClean="0"/>
              <a:t>Quitline</a:t>
            </a:r>
            <a:r>
              <a:rPr lang="en-US" altLang="ja-JP" sz="1800" dirty="0" smtClean="0"/>
              <a:t> is available for use to everyone living in NYS.  They also have an </a:t>
            </a:r>
            <a:r>
              <a:rPr lang="en-US" altLang="ja-JP" sz="1800" dirty="0" smtClean="0">
                <a:hlinkClick r:id="rId2"/>
              </a:rPr>
              <a:t>online </a:t>
            </a:r>
            <a:r>
              <a:rPr lang="en-US" altLang="ja-JP" sz="1800" dirty="0" smtClean="0"/>
              <a:t>smoke-free community.</a:t>
            </a:r>
          </a:p>
          <a:p>
            <a:pPr eaLnBrk="1" hangingPunct="1">
              <a:lnSpc>
                <a:spcPct val="90000"/>
              </a:lnSpc>
            </a:pPr>
            <a:r>
              <a:rPr lang="en-US" sz="1800" u="sng" dirty="0" smtClean="0">
                <a:hlinkClick r:id="rId3"/>
              </a:rPr>
              <a:t>NYC Quits</a:t>
            </a:r>
            <a:r>
              <a:rPr lang="en-US" sz="1800" dirty="0" smtClean="0"/>
              <a:t>, an online resource for smokers and recent quitters, is also available to your patients by visiting nycquits.org.  Your patients can register to track their progress using the Cravings Log, write about struggles and successes in a Quit Diary, see how much money they’</a:t>
            </a:r>
            <a:r>
              <a:rPr lang="en-US" altLang="ja-JP" sz="1800" dirty="0" smtClean="0"/>
              <a:t>ll save by using the Quit Calculator, read and share quit tips, test your knowledge with quizzes and much more. </a:t>
            </a:r>
          </a:p>
          <a:p>
            <a:pPr eaLnBrk="1" hangingPunct="1">
              <a:lnSpc>
                <a:spcPct val="90000"/>
              </a:lnSpc>
            </a:pPr>
            <a:r>
              <a:rPr lang="en-US" sz="1800" dirty="0" smtClean="0"/>
              <a:t>Patients can get extra support from thousands of other quitters by joining our Facebook community </a:t>
            </a:r>
            <a:r>
              <a:rPr lang="ja-JP" altLang="en-US" sz="1800" dirty="0" smtClean="0"/>
              <a:t>“</a:t>
            </a:r>
            <a:r>
              <a:rPr lang="en-US" altLang="ja-JP" sz="1800" u="sng" dirty="0" smtClean="0">
                <a:hlinkClick r:id="rId4"/>
              </a:rPr>
              <a:t>I Quit Because</a:t>
            </a:r>
            <a:r>
              <a:rPr lang="ja-JP" altLang="en-US" sz="1800" dirty="0" smtClean="0"/>
              <a:t>”</a:t>
            </a:r>
            <a:r>
              <a:rPr lang="en-US" altLang="ja-JP" sz="1800" dirty="0" smtClean="0"/>
              <a:t> (facebook.com/</a:t>
            </a:r>
            <a:r>
              <a:rPr lang="en-US" altLang="ja-JP" sz="1800" dirty="0" err="1" smtClean="0"/>
              <a:t>nycquits</a:t>
            </a:r>
            <a:r>
              <a:rPr lang="en-US" altLang="ja-JP" sz="1800" dirty="0" smtClean="0"/>
              <a:t>). </a:t>
            </a:r>
          </a:p>
          <a:p>
            <a:pPr eaLnBrk="1" hangingPunct="1">
              <a:lnSpc>
                <a:spcPct val="90000"/>
              </a:lnSpc>
            </a:pPr>
            <a:endParaRPr lang="en-US" sz="1600" dirty="0" smtClean="0"/>
          </a:p>
        </p:txBody>
      </p:sp>
      <p:pic>
        <p:nvPicPr>
          <p:cNvPr id="6" name="Picture 2"/>
          <p:cNvPicPr>
            <a:picLocks noChangeAspect="1" noChangeArrowheads="1"/>
          </p:cNvPicPr>
          <p:nvPr/>
        </p:nvPicPr>
        <p:blipFill rotWithShape="1">
          <a:blip r:embed="rId5" cstate="print"/>
          <a:srcRect t="20044" r="2694" b="8189"/>
          <a:stretch/>
        </p:blipFill>
        <p:spPr bwMode="auto">
          <a:xfrm>
            <a:off x="2406650" y="4572000"/>
            <a:ext cx="3994150" cy="2209800"/>
          </a:xfrm>
          <a:prstGeom prst="rect">
            <a:avLst/>
          </a:prstGeom>
          <a:ln/>
        </p:spPr>
        <p:style>
          <a:lnRef idx="2">
            <a:schemeClr val="accent1"/>
          </a:lnRef>
          <a:fillRef idx="1">
            <a:schemeClr val="lt1"/>
          </a:fillRef>
          <a:effectRef idx="0">
            <a:schemeClr val="accent1"/>
          </a:effectRef>
          <a:fontRef idx="minor">
            <a:schemeClr val="dk1"/>
          </a:fontRef>
        </p:style>
      </p:pic>
      <p:sp>
        <p:nvSpPr>
          <p:cNvPr id="2" name="Slide Number Placeholder 1"/>
          <p:cNvSpPr>
            <a:spLocks noGrp="1"/>
          </p:cNvSpPr>
          <p:nvPr>
            <p:ph type="sldNum" sz="quarter" idx="12"/>
          </p:nvPr>
        </p:nvSpPr>
        <p:spPr/>
        <p:txBody>
          <a:bodyPr/>
          <a:lstStyle/>
          <a:p>
            <a:pPr>
              <a:defRPr/>
            </a:pPr>
            <a:fld id="{CA3894C9-078D-4607-9A3E-FA0D2C46E707}" type="slidenum">
              <a:rPr lang="en-US" smtClean="0"/>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Scenario 4: Answer Continued</a:t>
            </a:r>
          </a:p>
        </p:txBody>
      </p:sp>
      <p:sp>
        <p:nvSpPr>
          <p:cNvPr id="45059" name="Content Placeholder 2"/>
          <p:cNvSpPr>
            <a:spLocks noGrp="1"/>
          </p:cNvSpPr>
          <p:nvPr>
            <p:ph sz="quarter" idx="1"/>
          </p:nvPr>
        </p:nvSpPr>
        <p:spPr>
          <a:xfrm>
            <a:off x="457200" y="1219200"/>
            <a:ext cx="8229600" cy="4937125"/>
          </a:xfrm>
        </p:spPr>
        <p:txBody>
          <a:bodyPr/>
          <a:lstStyle/>
          <a:p>
            <a:r>
              <a:rPr lang="en-US" sz="1800" dirty="0"/>
              <a:t>NYC </a:t>
            </a:r>
            <a:r>
              <a:rPr lang="en-US" sz="1800" dirty="0" smtClean="0"/>
              <a:t>Residents: </a:t>
            </a:r>
            <a:r>
              <a:rPr lang="en-US" sz="1800" dirty="0"/>
              <a:t>For </a:t>
            </a:r>
            <a:r>
              <a:rPr lang="en-US" sz="1800" dirty="0" smtClean="0"/>
              <a:t>Medications </a:t>
            </a:r>
            <a:r>
              <a:rPr lang="en-US" sz="1800" dirty="0" smtClean="0"/>
              <a:t>the </a:t>
            </a:r>
            <a:r>
              <a:rPr lang="en-US" sz="1800" b="1" dirty="0" err="1" smtClean="0"/>
              <a:t>BigAppleRx</a:t>
            </a:r>
            <a:r>
              <a:rPr lang="en-US" sz="1800" dirty="0" smtClean="0"/>
              <a:t> card is a free card that provides discounts for prescription and over-the-counter (OTC) NRT, as long as a patient has a prescription. Prices and savings may fluctuate depending upon the brand; cardholders can expect an overall estimated savings up to 50% on bupropion, 17% on </a:t>
            </a:r>
            <a:r>
              <a:rPr lang="en-US" sz="1800" dirty="0" err="1" smtClean="0"/>
              <a:t>varenicline</a:t>
            </a:r>
            <a:r>
              <a:rPr lang="en-US" sz="1800" dirty="0" smtClean="0"/>
              <a:t> (Chantix</a:t>
            </a:r>
            <a:r>
              <a:rPr lang="en-US" sz="1800" baseline="30000" dirty="0" smtClean="0"/>
              <a:t>®</a:t>
            </a:r>
            <a:r>
              <a:rPr lang="en-US" sz="1800" dirty="0" smtClean="0"/>
              <a:t>) and 27% on NRT. Patients can write the card numbers down from the card below; go to </a:t>
            </a:r>
            <a:r>
              <a:rPr lang="en-US" sz="1800" u="sng" dirty="0" smtClean="0">
                <a:hlinkClick r:id="rId2"/>
              </a:rPr>
              <a:t>BigAppleRx.com</a:t>
            </a:r>
            <a:r>
              <a:rPr lang="en-US" sz="1800" dirty="0" smtClean="0"/>
              <a:t> to print the card or have the information texted to a mobile phone; or call 311 to learn more about the program and how to obtain a card. Patients should check with their plan about whether purchases using the </a:t>
            </a:r>
            <a:r>
              <a:rPr lang="en-US" sz="1800" dirty="0" err="1" smtClean="0"/>
              <a:t>BigAppleRx</a:t>
            </a:r>
            <a:r>
              <a:rPr lang="en-US" sz="1800" dirty="0" smtClean="0"/>
              <a:t> card can help meet a deductible</a:t>
            </a:r>
            <a:r>
              <a:rPr lang="en-US" sz="1800" dirty="0" smtClean="0"/>
              <a:t>.</a:t>
            </a:r>
          </a:p>
          <a:p>
            <a:pPr lvl="0"/>
            <a:endParaRPr lang="en-US" sz="1800" dirty="0" smtClean="0"/>
          </a:p>
          <a:p>
            <a:pPr lvl="0"/>
            <a:endParaRPr lang="en-US" sz="1800" dirty="0"/>
          </a:p>
          <a:p>
            <a:pPr lvl="0"/>
            <a:endParaRPr lang="en-US" sz="1800" dirty="0" smtClean="0"/>
          </a:p>
          <a:p>
            <a:pPr lvl="0"/>
            <a:endParaRPr lang="en-US" sz="1800" dirty="0"/>
          </a:p>
          <a:p>
            <a:pPr lvl="0"/>
            <a:r>
              <a:rPr lang="en-US" sz="1800" dirty="0"/>
              <a:t>NYC Residents: </a:t>
            </a:r>
            <a:r>
              <a:rPr lang="en-US" sz="1800" dirty="0" smtClean="0"/>
              <a:t> Quit-smoking </a:t>
            </a:r>
            <a:r>
              <a:rPr lang="en-US" sz="1800" dirty="0"/>
              <a:t>programs across the city offer no- or low-cost medications and individual and/or group counseling. For a list of programs, please view the </a:t>
            </a:r>
            <a:r>
              <a:rPr lang="en-US" sz="1800" u="sng" dirty="0">
                <a:hlinkClick r:id="rId3"/>
              </a:rPr>
              <a:t>Guide to Smoking Cessation Programs in New York City</a:t>
            </a:r>
            <a:r>
              <a:rPr lang="en-US" sz="1800" dirty="0"/>
              <a:t>. </a:t>
            </a:r>
          </a:p>
          <a:p>
            <a:endParaRPr lang="en-US" sz="1800" dirty="0" smtClean="0"/>
          </a:p>
        </p:txBody>
      </p:sp>
      <p:pic>
        <p:nvPicPr>
          <p:cNvPr id="45060" name="Picture 2" descr="cid:image001.gif@01CCE592.A26B2AE0"/>
          <p:cNvPicPr>
            <a:picLocks noChangeAspect="1" noChangeArrowheads="1"/>
          </p:cNvPicPr>
          <p:nvPr/>
        </p:nvPicPr>
        <p:blipFill>
          <a:blip r:embed="rId4" r:link="rId5" cstate="print"/>
          <a:srcRect/>
          <a:stretch>
            <a:fillRect/>
          </a:stretch>
        </p:blipFill>
        <p:spPr bwMode="auto">
          <a:xfrm>
            <a:off x="1647825" y="3810000"/>
            <a:ext cx="2333625" cy="1400175"/>
          </a:xfrm>
          <a:prstGeom prst="rect">
            <a:avLst/>
          </a:prstGeom>
          <a:noFill/>
          <a:ln w="9525">
            <a:noFill/>
            <a:miter lim="800000"/>
            <a:headEnd/>
            <a:tailEnd/>
          </a:ln>
        </p:spPr>
      </p:pic>
      <p:pic>
        <p:nvPicPr>
          <p:cNvPr id="45061" name="Picture 1" descr="cid:image002.jpg@01CCE592.A26B2AE0"/>
          <p:cNvPicPr>
            <a:picLocks noChangeAspect="1" noChangeArrowheads="1"/>
          </p:cNvPicPr>
          <p:nvPr/>
        </p:nvPicPr>
        <p:blipFill>
          <a:blip r:embed="rId6" r:link="rId7" cstate="print"/>
          <a:srcRect/>
          <a:stretch>
            <a:fillRect/>
          </a:stretch>
        </p:blipFill>
        <p:spPr bwMode="auto">
          <a:xfrm>
            <a:off x="3981450" y="3840163"/>
            <a:ext cx="2190750" cy="1390650"/>
          </a:xfrm>
          <a:prstGeom prst="rect">
            <a:avLst/>
          </a:prstGeom>
          <a:noFill/>
          <a:ln w="9525">
            <a:noFill/>
            <a:miter lim="800000"/>
            <a:headEnd/>
            <a:tailEnd/>
          </a:ln>
        </p:spPr>
      </p:pic>
      <p:sp>
        <p:nvSpPr>
          <p:cNvPr id="45062"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en-US" sz="2400"/>
          </a:p>
        </p:txBody>
      </p:sp>
      <p:sp>
        <p:nvSpPr>
          <p:cNvPr id="45063" name="Rectangle 4"/>
          <p:cNvSpPr>
            <a:spLocks noChangeArrowheads="1"/>
          </p:cNvSpPr>
          <p:nvPr/>
        </p:nvSpPr>
        <p:spPr bwMode="auto">
          <a:xfrm>
            <a:off x="685800" y="1857375"/>
            <a:ext cx="9144000" cy="0"/>
          </a:xfrm>
          <a:prstGeom prst="rect">
            <a:avLst/>
          </a:prstGeom>
          <a:noFill/>
          <a:ln w="9525">
            <a:noFill/>
            <a:miter lim="800000"/>
            <a:headEnd/>
            <a:tailEnd/>
          </a:ln>
        </p:spPr>
        <p:txBody>
          <a:bodyPr wrap="none" anchor="ctr">
            <a:spAutoFit/>
          </a:bodyPr>
          <a:lstStyle/>
          <a:p>
            <a:endParaRPr lang="en-US"/>
          </a:p>
        </p:txBody>
      </p:sp>
      <p:sp>
        <p:nvSpPr>
          <p:cNvPr id="45064" name="Rectangle 5"/>
          <p:cNvSpPr>
            <a:spLocks noChangeArrowheads="1"/>
          </p:cNvSpPr>
          <p:nvPr/>
        </p:nvSpPr>
        <p:spPr bwMode="auto">
          <a:xfrm>
            <a:off x="685800" y="3248025"/>
            <a:ext cx="9144000" cy="0"/>
          </a:xfrm>
          <a:prstGeom prst="rect">
            <a:avLst/>
          </a:prstGeom>
          <a:noFill/>
          <a:ln w="9525">
            <a:noFill/>
            <a:miter lim="800000"/>
            <a:headEnd/>
            <a:tailEnd/>
          </a:ln>
        </p:spPr>
        <p:txBody>
          <a:bodyPr wrap="none" anchor="ctr">
            <a:spAutoFit/>
          </a:bodyPr>
          <a:lstStyle/>
          <a:p>
            <a:pPr eaLnBrk="0" hangingPunct="0"/>
            <a:endParaRPr lang="en-US" sz="2400"/>
          </a:p>
        </p:txBody>
      </p:sp>
      <p:sp>
        <p:nvSpPr>
          <p:cNvPr id="2" name="Slide Number Placeholder 1"/>
          <p:cNvSpPr>
            <a:spLocks noGrp="1"/>
          </p:cNvSpPr>
          <p:nvPr>
            <p:ph type="sldNum" sz="quarter" idx="12"/>
          </p:nvPr>
        </p:nvSpPr>
        <p:spPr/>
        <p:txBody>
          <a:bodyPr/>
          <a:lstStyle/>
          <a:p>
            <a:pPr>
              <a:defRPr/>
            </a:pPr>
            <a:fld id="{CA3894C9-078D-4607-9A3E-FA0D2C46E707}" type="slidenum">
              <a:rPr lang="en-US" smtClean="0"/>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descr="C:\Documents and Settings\djk8\Local Settings\Temporary Internet Files\Content.IE5\4KAV2NKK\MC900441930[1].wmf"/>
          <p:cNvPicPr>
            <a:picLocks noChangeAspect="1" noChangeArrowheads="1"/>
          </p:cNvPicPr>
          <p:nvPr/>
        </p:nvPicPr>
        <p:blipFill>
          <a:blip r:embed="rId2" cstate="print"/>
          <a:srcRect/>
          <a:stretch>
            <a:fillRect/>
          </a:stretch>
        </p:blipFill>
        <p:spPr bwMode="auto">
          <a:xfrm>
            <a:off x="6705600" y="1219200"/>
            <a:ext cx="1978025" cy="1908175"/>
          </a:xfrm>
          <a:prstGeom prst="rect">
            <a:avLst/>
          </a:prstGeom>
          <a:noFill/>
          <a:ln w="9525">
            <a:noFill/>
            <a:miter lim="800000"/>
            <a:headEnd/>
            <a:tailEnd/>
          </a:ln>
        </p:spPr>
      </p:pic>
      <p:sp>
        <p:nvSpPr>
          <p:cNvPr id="46083" name="Title 1"/>
          <p:cNvSpPr>
            <a:spLocks noGrp="1"/>
          </p:cNvSpPr>
          <p:nvPr>
            <p:ph type="title"/>
          </p:nvPr>
        </p:nvSpPr>
        <p:spPr/>
        <p:txBody>
          <a:bodyPr/>
          <a:lstStyle/>
          <a:p>
            <a:pPr eaLnBrk="1" hangingPunct="1"/>
            <a:r>
              <a:rPr lang="en-US" smtClean="0"/>
              <a:t>Questions for any of the speakers?</a:t>
            </a:r>
          </a:p>
        </p:txBody>
      </p:sp>
      <p:sp>
        <p:nvSpPr>
          <p:cNvPr id="46084" name="Content Placeholder 2"/>
          <p:cNvSpPr>
            <a:spLocks noGrp="1"/>
          </p:cNvSpPr>
          <p:nvPr>
            <p:ph sz="quarter" idx="1"/>
          </p:nvPr>
        </p:nvSpPr>
        <p:spPr>
          <a:xfrm>
            <a:off x="457200" y="1219200"/>
            <a:ext cx="8229600" cy="4937125"/>
          </a:xfrm>
        </p:spPr>
        <p:txBody>
          <a:bodyPr/>
          <a:lstStyle/>
          <a:p>
            <a:pPr eaLnBrk="1" hangingPunct="1"/>
            <a:endParaRPr lang="en-US" smtClean="0"/>
          </a:p>
          <a:p>
            <a:pPr eaLnBrk="1" hangingPunct="1"/>
            <a:r>
              <a:rPr lang="en-US" smtClean="0"/>
              <a:t>Quick Recap of the speakers and topics:</a:t>
            </a:r>
          </a:p>
          <a:p>
            <a:pPr eaLnBrk="1" hangingPunct="1"/>
            <a:endParaRPr lang="en-US" smtClean="0"/>
          </a:p>
          <a:p>
            <a:pPr eaLnBrk="1" hangingPunct="1"/>
            <a:endParaRPr lang="en-US" smtClean="0"/>
          </a:p>
          <a:p>
            <a:pPr eaLnBrk="1" hangingPunct="1"/>
            <a:r>
              <a:rPr lang="en-US" smtClean="0"/>
              <a:t>Brief Introduction &amp; NYS Medicaid Smoking Cessation Benefit in Practice (Sayone Thihalolipavan)</a:t>
            </a:r>
          </a:p>
          <a:p>
            <a:pPr eaLnBrk="1" hangingPunct="1"/>
            <a:r>
              <a:rPr lang="en-US" smtClean="0"/>
              <a:t>Introduction to the NYS Medicaid Smoking Cessation Benefit (Mark Tremblay)</a:t>
            </a:r>
          </a:p>
          <a:p>
            <a:pPr eaLnBrk="1" hangingPunct="1"/>
            <a:r>
              <a:rPr lang="en-US" smtClean="0"/>
              <a:t>Damian Family Care Center experience (Alison Brown)</a:t>
            </a:r>
          </a:p>
          <a:p>
            <a:pPr eaLnBrk="1" hangingPunct="1"/>
            <a:r>
              <a:rPr lang="en-US" smtClean="0"/>
              <a:t>Examples of General Billing Scenarios from the field (Deanna Jannat-Khah)</a:t>
            </a:r>
          </a:p>
          <a:p>
            <a:pPr eaLnBrk="1" hangingPunct="1"/>
            <a:endParaRPr lang="en-US" smtClean="0"/>
          </a:p>
        </p:txBody>
      </p:sp>
      <p:sp>
        <p:nvSpPr>
          <p:cNvPr id="2" name="Slide Number Placeholder 1"/>
          <p:cNvSpPr>
            <a:spLocks noGrp="1"/>
          </p:cNvSpPr>
          <p:nvPr>
            <p:ph type="sldNum" sz="quarter" idx="12"/>
          </p:nvPr>
        </p:nvSpPr>
        <p:spPr/>
        <p:txBody>
          <a:bodyPr/>
          <a:lstStyle/>
          <a:p>
            <a:pPr>
              <a:defRPr/>
            </a:pPr>
            <a:fld id="{CA3894C9-078D-4607-9A3E-FA0D2C46E707}" type="slidenum">
              <a:rPr lang="en-US" smtClean="0"/>
              <a:pPr>
                <a:defRPr/>
              </a:pPr>
              <a:t>37</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2400"/>
            <a:ext cx="7848600" cy="762000"/>
          </a:xfrm>
          <a:ln>
            <a:solidFill>
              <a:schemeClr val="tx1"/>
            </a:solidFill>
          </a:ln>
        </p:spPr>
        <p:txBody>
          <a:bodyPr>
            <a:noAutofit/>
          </a:bodyPr>
          <a:lstStyle/>
          <a:p>
            <a:pPr marL="274320" indent="-274320" algn="ctr" eaLnBrk="1" fontAlgn="auto" hangingPunct="1">
              <a:spcAft>
                <a:spcPts val="0"/>
              </a:spcAft>
              <a:buFont typeface="Wingdings 3"/>
              <a:buNone/>
              <a:defRPr/>
            </a:pPr>
            <a:r>
              <a:rPr lang="en-US" sz="2200" b="1" dirty="0" smtClean="0">
                <a:solidFill>
                  <a:schemeClr val="accent2">
                    <a:lumMod val="50000"/>
                  </a:schemeClr>
                </a:solidFill>
                <a:ea typeface="+mn-ea"/>
              </a:rPr>
              <a:t>Evidence-Based Counseling Techniques Should be Used as a Guide to Documenting SCC</a:t>
            </a:r>
            <a:endParaRPr lang="en-US" sz="2200" b="1" dirty="0">
              <a:solidFill>
                <a:schemeClr val="accent2">
                  <a:lumMod val="50000"/>
                </a:schemeClr>
              </a:solidFill>
              <a:ea typeface="+mn-ea"/>
            </a:endParaRPr>
          </a:p>
        </p:txBody>
      </p:sp>
      <p:pic>
        <p:nvPicPr>
          <p:cNvPr id="12291" name="Picture 2"/>
          <p:cNvPicPr>
            <a:picLocks noChangeAspect="1" noChangeArrowheads="1"/>
          </p:cNvPicPr>
          <p:nvPr/>
        </p:nvPicPr>
        <p:blipFill>
          <a:blip r:embed="rId2" cstate="print"/>
          <a:srcRect/>
          <a:stretch>
            <a:fillRect/>
          </a:stretch>
        </p:blipFill>
        <p:spPr bwMode="auto">
          <a:xfrm>
            <a:off x="-34925" y="914400"/>
            <a:ext cx="9331325" cy="5686425"/>
          </a:xfrm>
          <a:prstGeom prst="rect">
            <a:avLst/>
          </a:prstGeom>
          <a:noFill/>
          <a:ln w="9525">
            <a:noFill/>
            <a:miter lim="800000"/>
            <a:headEnd/>
            <a:tailEnd/>
          </a:ln>
        </p:spPr>
      </p:pic>
      <p:sp>
        <p:nvSpPr>
          <p:cNvPr id="12292" name="TextBox 3"/>
          <p:cNvSpPr txBox="1">
            <a:spLocks noChangeArrowheads="1"/>
          </p:cNvSpPr>
          <p:nvPr/>
        </p:nvSpPr>
        <p:spPr bwMode="auto">
          <a:xfrm>
            <a:off x="0" y="6477000"/>
            <a:ext cx="7620000" cy="381000"/>
          </a:xfrm>
          <a:prstGeom prst="rect">
            <a:avLst/>
          </a:prstGeom>
          <a:noFill/>
          <a:ln w="9525">
            <a:noFill/>
            <a:miter lim="800000"/>
            <a:headEnd/>
            <a:tailEnd/>
          </a:ln>
        </p:spPr>
        <p:txBody>
          <a:bodyPr>
            <a:spAutoFit/>
          </a:bodyPr>
          <a:lstStyle/>
          <a:p>
            <a:r>
              <a:rPr lang="en-US" b="1">
                <a:hlinkClick r:id="rId3"/>
              </a:rPr>
              <a:t>http://rxforchange.ucsf.edu/</a:t>
            </a:r>
            <a:endParaRPr lang="en-US" b="1"/>
          </a:p>
        </p:txBody>
      </p:sp>
      <p:sp>
        <p:nvSpPr>
          <p:cNvPr id="2" name="Slide Number Placeholder 1"/>
          <p:cNvSpPr>
            <a:spLocks noGrp="1"/>
          </p:cNvSpPr>
          <p:nvPr>
            <p:ph type="sldNum" sz="quarter" idx="12"/>
          </p:nvPr>
        </p:nvSpPr>
        <p:spPr/>
        <p:txBody>
          <a:bodyPr/>
          <a:lstStyle/>
          <a:p>
            <a:pPr>
              <a:defRPr/>
            </a:pPr>
            <a:fld id="{CA3894C9-078D-4607-9A3E-FA0D2C46E707}"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990600"/>
          </a:xfrm>
        </p:spPr>
        <p:txBody>
          <a:bodyPr>
            <a:normAutofit fontScale="90000"/>
          </a:bodyPr>
          <a:lstStyle/>
          <a:p>
            <a:pPr eaLnBrk="1" fontAlgn="auto" hangingPunct="1">
              <a:spcAft>
                <a:spcPts val="0"/>
              </a:spcAft>
              <a:defRPr/>
            </a:pPr>
            <a:r>
              <a:rPr lang="en-US" dirty="0" smtClean="0">
                <a:ea typeface="+mj-ea"/>
              </a:rPr>
              <a:t>Steps to Translating Medicaid Policy into Practice</a:t>
            </a:r>
            <a:endParaRPr lang="en-US" dirty="0">
              <a:ea typeface="+mj-ea"/>
            </a:endParaRPr>
          </a:p>
        </p:txBody>
      </p:sp>
      <p:sp>
        <p:nvSpPr>
          <p:cNvPr id="13315" name="Content Placeholder 2"/>
          <p:cNvSpPr>
            <a:spLocks noGrp="1"/>
          </p:cNvSpPr>
          <p:nvPr>
            <p:ph idx="1"/>
          </p:nvPr>
        </p:nvSpPr>
        <p:spPr>
          <a:xfrm>
            <a:off x="3733800" y="1447800"/>
            <a:ext cx="4800600" cy="4267200"/>
          </a:xfrm>
        </p:spPr>
        <p:txBody>
          <a:bodyPr/>
          <a:lstStyle/>
          <a:p>
            <a:pPr marL="623888" indent="-514350" eaLnBrk="1" hangingPunct="1">
              <a:buFont typeface="Bookman Old Style" pitchFamily="18" charset="0"/>
              <a:buAutoNum type="arabicPeriod"/>
            </a:pPr>
            <a:r>
              <a:rPr lang="en-US" smtClean="0"/>
              <a:t>Implement clinical reminder system </a:t>
            </a:r>
          </a:p>
          <a:p>
            <a:pPr marL="623888" indent="-514350" eaLnBrk="1" hangingPunct="1">
              <a:buFont typeface="Bookman Old Style" pitchFamily="18" charset="0"/>
              <a:buAutoNum type="arabicPeriod"/>
            </a:pPr>
            <a:r>
              <a:rPr lang="en-US" smtClean="0"/>
              <a:t>Ensure that staff (clinical and administrative) receive training on 2008 Update on Tobacco Use Treatment Guidelines </a:t>
            </a:r>
          </a:p>
          <a:p>
            <a:pPr marL="623888" indent="-514350" eaLnBrk="1" hangingPunct="1">
              <a:buFont typeface="Bookman Old Style" pitchFamily="18" charset="0"/>
              <a:buAutoNum type="arabicPeriod"/>
            </a:pPr>
            <a:r>
              <a:rPr lang="en-US" smtClean="0"/>
              <a:t>Implement tobacco use referral systems </a:t>
            </a:r>
          </a:p>
        </p:txBody>
      </p:sp>
      <p:pic>
        <p:nvPicPr>
          <p:cNvPr id="13316" name="Picture 5" descr="TreatTobUse&amp;DepCover"/>
          <p:cNvPicPr>
            <a:picLocks noChangeAspect="1" noChangeArrowheads="1"/>
          </p:cNvPicPr>
          <p:nvPr/>
        </p:nvPicPr>
        <p:blipFill>
          <a:blip r:embed="rId2" cstate="print"/>
          <a:srcRect/>
          <a:stretch>
            <a:fillRect/>
          </a:stretch>
        </p:blipFill>
        <p:spPr bwMode="auto">
          <a:xfrm>
            <a:off x="609600" y="1295400"/>
            <a:ext cx="2970213" cy="4592638"/>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CA3894C9-078D-4607-9A3E-FA0D2C46E707}"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90600"/>
          </a:xfrm>
        </p:spPr>
        <p:txBody>
          <a:bodyPr>
            <a:normAutofit fontScale="90000"/>
          </a:bodyPr>
          <a:lstStyle/>
          <a:p>
            <a:pPr eaLnBrk="1" fontAlgn="auto" hangingPunct="1">
              <a:spcAft>
                <a:spcPts val="0"/>
              </a:spcAft>
              <a:defRPr/>
            </a:pPr>
            <a:r>
              <a:rPr lang="en-US" dirty="0" smtClean="0">
                <a:ea typeface="+mj-ea"/>
              </a:rPr>
              <a:t>Steps to Translating Medicaid Policy into Practice Continued</a:t>
            </a:r>
            <a:endParaRPr lang="en-US" dirty="0">
              <a:ea typeface="+mj-ea"/>
            </a:endParaRPr>
          </a:p>
        </p:txBody>
      </p:sp>
      <p:sp>
        <p:nvSpPr>
          <p:cNvPr id="3" name="Content Placeholder 2"/>
          <p:cNvSpPr>
            <a:spLocks noGrp="1"/>
          </p:cNvSpPr>
          <p:nvPr>
            <p:ph idx="1"/>
          </p:nvPr>
        </p:nvSpPr>
        <p:spPr>
          <a:xfrm>
            <a:off x="228600" y="1447800"/>
            <a:ext cx="8229600" cy="4668838"/>
          </a:xfrm>
        </p:spPr>
        <p:txBody>
          <a:bodyPr>
            <a:normAutofit/>
          </a:bodyPr>
          <a:lstStyle/>
          <a:p>
            <a:pPr marL="624078" indent="-514350" eaLnBrk="1" fontAlgn="auto" hangingPunct="1">
              <a:spcAft>
                <a:spcPts val="0"/>
              </a:spcAft>
              <a:buFont typeface="+mj-lt"/>
              <a:buAutoNum type="arabicPeriod" startAt="4"/>
              <a:defRPr/>
            </a:pPr>
            <a:r>
              <a:rPr lang="en-US" dirty="0" smtClean="0">
                <a:ea typeface="+mn-ea"/>
              </a:rPr>
              <a:t>Identify tasks for key personnel</a:t>
            </a:r>
          </a:p>
          <a:p>
            <a:pPr marL="548640" lvl="1" indent="-274320" eaLnBrk="1" fontAlgn="auto" hangingPunct="1">
              <a:spcAft>
                <a:spcPts val="0"/>
              </a:spcAft>
              <a:buClr>
                <a:schemeClr val="accent2">
                  <a:lumMod val="50000"/>
                </a:schemeClr>
              </a:buClr>
              <a:buFont typeface="Wingdings" pitchFamily="2" charset="2"/>
              <a:buChar char="§"/>
              <a:defRPr/>
            </a:pPr>
            <a:r>
              <a:rPr lang="en-US" dirty="0" smtClean="0">
                <a:solidFill>
                  <a:schemeClr val="accent2">
                    <a:lumMod val="50000"/>
                  </a:schemeClr>
                </a:solidFill>
                <a:ea typeface="+mn-ea"/>
              </a:rPr>
              <a:t>Billing department and administrators</a:t>
            </a:r>
          </a:p>
          <a:p>
            <a:pPr marL="822960" lvl="2" eaLnBrk="1" fontAlgn="auto" hangingPunct="1">
              <a:spcAft>
                <a:spcPts val="0"/>
              </a:spcAft>
              <a:buClr>
                <a:schemeClr val="accent1">
                  <a:lumMod val="50000"/>
                </a:schemeClr>
              </a:buClr>
              <a:buFont typeface="Wingdings" pitchFamily="2" charset="2"/>
              <a:buChar char="§"/>
              <a:defRPr/>
            </a:pPr>
            <a:r>
              <a:rPr lang="en-US" dirty="0" smtClean="0">
                <a:solidFill>
                  <a:schemeClr val="accent1">
                    <a:lumMod val="50000"/>
                  </a:schemeClr>
                </a:solidFill>
                <a:ea typeface="+mn-ea"/>
              </a:rPr>
              <a:t>Ensuring correct CPT and ICD-9 codes are in electronic or paper charts </a:t>
            </a:r>
          </a:p>
          <a:p>
            <a:pPr marL="548640" lvl="1" indent="-274320" eaLnBrk="1" fontAlgn="auto" hangingPunct="1">
              <a:spcAft>
                <a:spcPts val="0"/>
              </a:spcAft>
              <a:buClr>
                <a:schemeClr val="accent2">
                  <a:lumMod val="50000"/>
                </a:schemeClr>
              </a:buClr>
              <a:buFont typeface="Wingdings" pitchFamily="2" charset="2"/>
              <a:buChar char="§"/>
              <a:defRPr/>
            </a:pPr>
            <a:r>
              <a:rPr lang="en-US" dirty="0" smtClean="0">
                <a:solidFill>
                  <a:schemeClr val="accent2">
                    <a:lumMod val="50000"/>
                  </a:schemeClr>
                </a:solidFill>
                <a:ea typeface="+mn-ea"/>
              </a:rPr>
              <a:t>Providers  </a:t>
            </a:r>
          </a:p>
          <a:p>
            <a:pPr marL="822960" lvl="2" eaLnBrk="1" fontAlgn="auto" hangingPunct="1">
              <a:spcAft>
                <a:spcPts val="0"/>
              </a:spcAft>
              <a:buClr>
                <a:schemeClr val="accent1">
                  <a:lumMod val="50000"/>
                </a:schemeClr>
              </a:buClr>
              <a:buFont typeface="Wingdings" pitchFamily="2" charset="2"/>
              <a:buChar char="§"/>
              <a:defRPr/>
            </a:pPr>
            <a:r>
              <a:rPr lang="en-US" dirty="0" smtClean="0">
                <a:solidFill>
                  <a:schemeClr val="accent1">
                    <a:lumMod val="50000"/>
                  </a:schemeClr>
                </a:solidFill>
                <a:ea typeface="+mn-ea"/>
              </a:rPr>
              <a:t>Medical directors and practice administrators communicate and educate on billing and reimbursement updates</a:t>
            </a:r>
          </a:p>
          <a:p>
            <a:pPr marL="822960" lvl="2" eaLnBrk="1" fontAlgn="auto" hangingPunct="1">
              <a:spcAft>
                <a:spcPts val="0"/>
              </a:spcAft>
              <a:buClr>
                <a:schemeClr val="accent1">
                  <a:lumMod val="50000"/>
                </a:schemeClr>
              </a:buClr>
              <a:buFont typeface="Wingdings" pitchFamily="2" charset="2"/>
              <a:buChar char="§"/>
              <a:defRPr/>
            </a:pPr>
            <a:r>
              <a:rPr lang="en-US" dirty="0" smtClean="0">
                <a:solidFill>
                  <a:schemeClr val="accent1">
                    <a:lumMod val="50000"/>
                  </a:schemeClr>
                </a:solidFill>
                <a:ea typeface="+mn-ea"/>
              </a:rPr>
              <a:t>Educate re who can bill for counseling services</a:t>
            </a:r>
          </a:p>
          <a:p>
            <a:pPr marL="1097280" lvl="3" eaLnBrk="1" fontAlgn="auto" hangingPunct="1">
              <a:spcAft>
                <a:spcPts val="0"/>
              </a:spcAft>
              <a:buClrTx/>
              <a:buFont typeface="Wingdings" pitchFamily="2" charset="2"/>
              <a:buChar char="§"/>
              <a:defRPr/>
            </a:pPr>
            <a:r>
              <a:rPr lang="en-US" dirty="0" smtClean="0">
                <a:ea typeface="+mn-ea"/>
              </a:rPr>
              <a:t>MDs/DOs, NPs, LMs, PAs </a:t>
            </a:r>
          </a:p>
          <a:p>
            <a:pPr marL="274320" indent="-274320" eaLnBrk="1" fontAlgn="auto" hangingPunct="1">
              <a:spcAft>
                <a:spcPts val="0"/>
              </a:spcAft>
              <a:buClrTx/>
              <a:buFont typeface="Wingdings" pitchFamily="2" charset="2"/>
              <a:buChar char="§"/>
              <a:defRPr/>
            </a:pPr>
            <a:r>
              <a:rPr lang="en-US" dirty="0" smtClean="0">
                <a:ea typeface="+mn-ea"/>
                <a:hlinkClick r:id="rId2"/>
              </a:rPr>
              <a:t>Cessation Centers</a:t>
            </a:r>
            <a:endParaRPr lang="en-US" dirty="0" smtClean="0">
              <a:ea typeface="+mn-ea"/>
            </a:endParaRPr>
          </a:p>
          <a:p>
            <a:pPr marL="548640" lvl="1" indent="-274320" eaLnBrk="1" fontAlgn="auto" hangingPunct="1">
              <a:spcAft>
                <a:spcPts val="0"/>
              </a:spcAft>
              <a:buClr>
                <a:schemeClr val="accent2">
                  <a:lumMod val="50000"/>
                </a:schemeClr>
              </a:buClr>
              <a:buFont typeface="Wingdings" pitchFamily="2" charset="2"/>
              <a:buChar char="§"/>
              <a:defRPr/>
            </a:pPr>
            <a:endParaRPr lang="en-US" dirty="0" smtClean="0">
              <a:solidFill>
                <a:schemeClr val="accent2">
                  <a:lumMod val="50000"/>
                </a:schemeClr>
              </a:solidFill>
              <a:ea typeface="+mn-ea"/>
            </a:endParaRPr>
          </a:p>
        </p:txBody>
      </p:sp>
      <p:sp>
        <p:nvSpPr>
          <p:cNvPr id="4" name="Slide Number Placeholder 3"/>
          <p:cNvSpPr>
            <a:spLocks noGrp="1"/>
          </p:cNvSpPr>
          <p:nvPr>
            <p:ph type="sldNum" sz="quarter" idx="12"/>
          </p:nvPr>
        </p:nvSpPr>
        <p:spPr/>
        <p:txBody>
          <a:bodyPr/>
          <a:lstStyle/>
          <a:p>
            <a:pPr>
              <a:defRPr/>
            </a:pPr>
            <a:fld id="{CA3894C9-078D-4607-9A3E-FA0D2C46E707}"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a:xfrm>
            <a:off x="152400" y="152400"/>
            <a:ext cx="8229600" cy="914400"/>
          </a:xfrm>
        </p:spPr>
        <p:txBody>
          <a:bodyPr/>
          <a:lstStyle/>
          <a:p>
            <a:pPr eaLnBrk="1" hangingPunct="1"/>
            <a:r>
              <a:rPr lang="en-US" b="1" smtClean="0">
                <a:latin typeface="Calibri" pitchFamily="34" charset="0"/>
              </a:rPr>
              <a:t>Supporting Materials</a:t>
            </a:r>
          </a:p>
        </p:txBody>
      </p:sp>
      <p:sp>
        <p:nvSpPr>
          <p:cNvPr id="15364" name="Slide Number Placeholder 5"/>
          <p:cNvSpPr>
            <a:spLocks noGrp="1"/>
          </p:cNvSpPr>
          <p:nvPr>
            <p:ph type="sldNum" sz="quarter" idx="12"/>
          </p:nvPr>
        </p:nvSpPr>
        <p:spPr bwMode="auto">
          <a:noFill/>
          <a:ln>
            <a:miter lim="800000"/>
            <a:headEnd/>
            <a:tailEnd/>
          </a:ln>
        </p:spPr>
        <p:txBody>
          <a:bodyPr/>
          <a:lstStyle/>
          <a:p>
            <a:fld id="{8E32D3A3-FFB3-4E4E-9469-A5A408B3D978}" type="slidenum">
              <a:rPr lang="en-US" smtClean="0">
                <a:ea typeface="MS PGothic" pitchFamily="34" charset="-128"/>
              </a:rPr>
              <a:pPr/>
              <a:t>7</a:t>
            </a:fld>
            <a:endParaRPr lang="en-US" smtClean="0">
              <a:ea typeface="MS PGothic" pitchFamily="34" charset="-128"/>
            </a:endParaRPr>
          </a:p>
        </p:txBody>
      </p:sp>
      <p:sp>
        <p:nvSpPr>
          <p:cNvPr id="15365" name="Content Placeholder 4"/>
          <p:cNvSpPr>
            <a:spLocks noGrp="1"/>
          </p:cNvSpPr>
          <p:nvPr>
            <p:ph sz="quarter" idx="1"/>
          </p:nvPr>
        </p:nvSpPr>
        <p:spPr>
          <a:xfrm>
            <a:off x="228600" y="1371600"/>
            <a:ext cx="8229600" cy="4572000"/>
          </a:xfrm>
        </p:spPr>
        <p:txBody>
          <a:bodyPr/>
          <a:lstStyle/>
          <a:p>
            <a:pPr eaLnBrk="1" hangingPunct="1">
              <a:lnSpc>
                <a:spcPct val="80000"/>
              </a:lnSpc>
            </a:pPr>
            <a:r>
              <a:rPr lang="en-US" sz="1900" dirty="0" smtClean="0"/>
              <a:t>New York City Medicaid Smoking Cessation Benefit Reimbursement FAQ sheet</a:t>
            </a:r>
          </a:p>
          <a:p>
            <a:pPr eaLnBrk="1" hangingPunct="1">
              <a:lnSpc>
                <a:spcPct val="80000"/>
              </a:lnSpc>
              <a:buFont typeface="Arial" pitchFamily="34" charset="0"/>
              <a:buChar char="•"/>
            </a:pPr>
            <a:r>
              <a:rPr lang="en-US" sz="1700" u="sng" dirty="0" smtClean="0">
                <a:hlinkClick r:id="rId2"/>
              </a:rPr>
              <a:t>http://www.nyc.gov/html/doh/downloads/pdf/smoke/smoke-medicaid-reimbursement-faq.pdf</a:t>
            </a:r>
            <a:endParaRPr lang="en-US" sz="1700" u="sng" dirty="0" smtClean="0"/>
          </a:p>
          <a:p>
            <a:pPr eaLnBrk="1" hangingPunct="1">
              <a:lnSpc>
                <a:spcPct val="80000"/>
              </a:lnSpc>
              <a:buFont typeface="Arial" pitchFamily="34" charset="0"/>
              <a:buChar char="•"/>
            </a:pPr>
            <a:endParaRPr lang="en-US" sz="1900" dirty="0" smtClean="0"/>
          </a:p>
          <a:p>
            <a:pPr eaLnBrk="1" hangingPunct="1">
              <a:lnSpc>
                <a:spcPct val="80000"/>
              </a:lnSpc>
            </a:pPr>
            <a:r>
              <a:rPr lang="en-US" sz="1900" dirty="0" smtClean="0"/>
              <a:t>Medicaid Update articles pertaining to Smoking Cessation;</a:t>
            </a:r>
          </a:p>
          <a:p>
            <a:pPr lvl="1" eaLnBrk="1" hangingPunct="1">
              <a:lnSpc>
                <a:spcPct val="80000"/>
              </a:lnSpc>
              <a:buFont typeface="Arial" pitchFamily="34" charset="0"/>
              <a:buChar char="•"/>
            </a:pPr>
            <a:r>
              <a:rPr lang="en-US" sz="1400" dirty="0" smtClean="0"/>
              <a:t>Medicaid Reimbursement Rates for Smoking Cessation Counseling (SCC) - May 2011</a:t>
            </a:r>
          </a:p>
          <a:p>
            <a:pPr lvl="2" eaLnBrk="1" hangingPunct="1">
              <a:lnSpc>
                <a:spcPct val="80000"/>
              </a:lnSpc>
              <a:buFont typeface="Arial" pitchFamily="34" charset="0"/>
              <a:buChar char="•"/>
            </a:pPr>
            <a:r>
              <a:rPr lang="en-US" sz="1100" dirty="0" smtClean="0">
                <a:hlinkClick r:id="rId3"/>
              </a:rPr>
              <a:t>http://www.health.ny.gov/health_care/medicaid/program/update/2011/2011-05.htm#rat</a:t>
            </a:r>
          </a:p>
          <a:p>
            <a:pPr lvl="1" eaLnBrk="1" hangingPunct="1">
              <a:lnSpc>
                <a:spcPct val="80000"/>
              </a:lnSpc>
              <a:buFont typeface="Arial" pitchFamily="34" charset="0"/>
              <a:buChar char="•"/>
            </a:pPr>
            <a:r>
              <a:rPr lang="en-US" sz="1400" dirty="0" smtClean="0"/>
              <a:t>Expansion of Smoking Cessation Counseling to all Medicaid Beneficiaries- April 2011</a:t>
            </a:r>
          </a:p>
          <a:p>
            <a:pPr lvl="2" eaLnBrk="1" hangingPunct="1">
              <a:lnSpc>
                <a:spcPct val="80000"/>
              </a:lnSpc>
              <a:buFont typeface="Arial" pitchFamily="34" charset="0"/>
              <a:buChar char="•"/>
            </a:pPr>
            <a:r>
              <a:rPr lang="en-US" sz="1100" dirty="0" smtClean="0">
                <a:hlinkClick r:id="rId3"/>
              </a:rPr>
              <a:t>http://www.health.ny.gov/health_care/medicaid/program/update/2011/2011-04.htm#exp</a:t>
            </a:r>
            <a:endParaRPr lang="en-US" sz="1100" dirty="0" smtClean="0"/>
          </a:p>
          <a:p>
            <a:pPr lvl="1" eaLnBrk="1" hangingPunct="1">
              <a:lnSpc>
                <a:spcPct val="80000"/>
              </a:lnSpc>
              <a:buFont typeface="Arial" pitchFamily="34" charset="0"/>
              <a:buChar char="•"/>
            </a:pPr>
            <a:r>
              <a:rPr lang="en-US" sz="1500" dirty="0" smtClean="0"/>
              <a:t>Smoking Cessation Counseling Offered –  Dec. 2009</a:t>
            </a:r>
          </a:p>
          <a:p>
            <a:pPr lvl="2" eaLnBrk="1" hangingPunct="1">
              <a:lnSpc>
                <a:spcPct val="80000"/>
              </a:lnSpc>
              <a:buFont typeface="Arial" pitchFamily="34" charset="0"/>
              <a:buChar char="•"/>
            </a:pPr>
            <a:r>
              <a:rPr lang="en-US" sz="1100" dirty="0" smtClean="0">
                <a:hlinkClick r:id="rId3"/>
              </a:rPr>
              <a:t>http://www.health.ny.gov/health_care/medicaid/program/update/2009/2009-12.htm#smo</a:t>
            </a:r>
          </a:p>
          <a:p>
            <a:pPr lvl="1" eaLnBrk="1" hangingPunct="1">
              <a:lnSpc>
                <a:spcPct val="80000"/>
              </a:lnSpc>
              <a:buFont typeface="Arial" pitchFamily="34" charset="0"/>
              <a:buChar char="•"/>
            </a:pPr>
            <a:r>
              <a:rPr lang="en-US" sz="1500" dirty="0" smtClean="0"/>
              <a:t>Medicaid to offer smoking cessation counseling for pregnant women – Oct. 2008</a:t>
            </a:r>
          </a:p>
          <a:p>
            <a:pPr lvl="2" eaLnBrk="1" hangingPunct="1">
              <a:lnSpc>
                <a:spcPct val="80000"/>
              </a:lnSpc>
              <a:buFont typeface="Arial" pitchFamily="34" charset="0"/>
              <a:buChar char="•"/>
            </a:pPr>
            <a:r>
              <a:rPr lang="en-US" sz="1100" dirty="0" smtClean="0">
                <a:hlinkClick r:id="rId3"/>
              </a:rPr>
              <a:t>http://www.health.ny.gov/health_care/medicaid/program/update/2008/2008-10.htm#med</a:t>
            </a:r>
          </a:p>
          <a:p>
            <a:pPr lvl="2" eaLnBrk="1" hangingPunct="1">
              <a:lnSpc>
                <a:spcPct val="80000"/>
              </a:lnSpc>
              <a:buFont typeface="Arial" pitchFamily="34" charset="0"/>
              <a:buChar char="•"/>
            </a:pPr>
            <a:endParaRPr lang="en-US" sz="1100" dirty="0" smtClean="0">
              <a:hlinkClick r:id="rId3"/>
            </a:endParaRPr>
          </a:p>
          <a:p>
            <a:pPr eaLnBrk="1" hangingPunct="1">
              <a:lnSpc>
                <a:spcPct val="80000"/>
              </a:lnSpc>
            </a:pPr>
            <a:r>
              <a:rPr lang="en-US" sz="1900" dirty="0" smtClean="0"/>
              <a:t>APG information is available on the following DOH website; </a:t>
            </a:r>
          </a:p>
          <a:p>
            <a:pPr lvl="2" eaLnBrk="1" hangingPunct="1">
              <a:lnSpc>
                <a:spcPct val="80000"/>
              </a:lnSpc>
              <a:buFont typeface="Arial" pitchFamily="34" charset="0"/>
              <a:buChar char="•"/>
            </a:pPr>
            <a:r>
              <a:rPr lang="en-US" sz="1100" dirty="0" smtClean="0">
                <a:hlinkClick r:id="rId4"/>
              </a:rPr>
              <a:t>http://www.nyhealth.gov/health_care/medicaid/rates/apg</a:t>
            </a:r>
            <a:endParaRPr lang="en-US" sz="1100" dirty="0" smtClean="0">
              <a:hlinkClick r:id="rId3"/>
            </a:endParaRPr>
          </a:p>
          <a:p>
            <a:pPr lvl="1" eaLnBrk="1" hangingPunct="1">
              <a:lnSpc>
                <a:spcPct val="80000"/>
              </a:lnSpc>
              <a:buFont typeface="Arial" pitchFamily="34" charset="0"/>
              <a:buChar char="•"/>
            </a:pPr>
            <a:r>
              <a:rPr lang="en-US" sz="1500" dirty="0" smtClean="0"/>
              <a:t>Provider Manual</a:t>
            </a:r>
          </a:p>
          <a:p>
            <a:pPr lvl="2" eaLnBrk="1" hangingPunct="1">
              <a:lnSpc>
                <a:spcPct val="80000"/>
              </a:lnSpc>
              <a:buFont typeface="Arial" pitchFamily="34" charset="0"/>
              <a:buChar char="•"/>
            </a:pPr>
            <a:r>
              <a:rPr lang="en-US" sz="1100" dirty="0" smtClean="0">
                <a:hlinkClick r:id="rId5"/>
              </a:rPr>
              <a:t>http://www.nyhealth.gov/health_care/medicaid/rates/apg/docs/apg_provider_manual</a:t>
            </a:r>
            <a:endParaRPr lang="en-US" sz="1100" dirty="0" smtClean="0">
              <a:hlinkClick r:id="rId4"/>
            </a:endParaRPr>
          </a:p>
          <a:p>
            <a:pPr lvl="2" eaLnBrk="1" hangingPunct="1">
              <a:lnSpc>
                <a:spcPct val="80000"/>
              </a:lnSpc>
              <a:buFont typeface="Arial" pitchFamily="34" charset="0"/>
              <a:buChar char="•"/>
            </a:pPr>
            <a:endParaRPr lang="en-US" sz="1100" dirty="0" smtClean="0">
              <a:hlinkClick r:id="rId3"/>
            </a:endParaRPr>
          </a:p>
          <a:p>
            <a:pPr lvl="1" eaLnBrk="1" hangingPunct="1">
              <a:lnSpc>
                <a:spcPct val="80000"/>
              </a:lnSpc>
            </a:pPr>
            <a:endParaRPr lang="en-US" sz="1500" dirty="0" smtClean="0"/>
          </a:p>
          <a:p>
            <a:pPr lvl="2" eaLnBrk="1" hangingPunct="1">
              <a:lnSpc>
                <a:spcPct val="80000"/>
              </a:lnSpc>
              <a:buFont typeface="Arial" pitchFamily="34" charset="0"/>
              <a:buNone/>
            </a:pPr>
            <a:endParaRPr lang="en-US" sz="1500" dirty="0" smtClean="0">
              <a:solidFill>
                <a:schemeClr val="accent2"/>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9"/>
          <p:cNvSpPr txBox="1">
            <a:spLocks noChangeArrowheads="1"/>
          </p:cNvSpPr>
          <p:nvPr/>
        </p:nvSpPr>
        <p:spPr bwMode="auto">
          <a:xfrm>
            <a:off x="152400" y="1219200"/>
            <a:ext cx="8662988" cy="1328738"/>
          </a:xfrm>
          <a:prstGeom prst="rect">
            <a:avLst/>
          </a:prstGeom>
          <a:noFill/>
          <a:ln w="12699">
            <a:noFill/>
            <a:miter lim="800000"/>
            <a:headEnd/>
            <a:tailEnd/>
          </a:ln>
        </p:spPr>
        <p:txBody>
          <a:bodyPr lIns="96981" tIns="48491" rIns="96981" bIns="48491">
            <a:spAutoFit/>
          </a:bodyPr>
          <a:lstStyle/>
          <a:p>
            <a:r>
              <a:rPr lang="en-US" sz="4000"/>
              <a:t>Introduction to the NYS Medicaid Smoking Cessation Benefit</a:t>
            </a:r>
          </a:p>
        </p:txBody>
      </p:sp>
      <p:sp>
        <p:nvSpPr>
          <p:cNvPr id="16387" name="Slide Number Placeholder 3"/>
          <p:cNvSpPr>
            <a:spLocks noGrp="1"/>
          </p:cNvSpPr>
          <p:nvPr>
            <p:ph type="sldNum" sz="quarter" idx="12"/>
          </p:nvPr>
        </p:nvSpPr>
        <p:spPr bwMode="auto">
          <a:noFill/>
          <a:ln>
            <a:miter lim="800000"/>
            <a:headEnd/>
            <a:tailEnd/>
          </a:ln>
        </p:spPr>
        <p:txBody>
          <a:bodyPr/>
          <a:lstStyle/>
          <a:p>
            <a:fld id="{CB472D58-3AF0-4598-9907-0DF9D0E7C4A4}" type="slidenum">
              <a:rPr lang="en-US" smtClean="0">
                <a:ea typeface="MS PGothic" pitchFamily="34" charset="-128"/>
              </a:rPr>
              <a:pPr/>
              <a:t>8</a:t>
            </a:fld>
            <a:endParaRPr lang="en-US" smtClean="0">
              <a:ea typeface="MS PGothic" pitchFamily="34" charset="-128"/>
            </a:endParaRPr>
          </a:p>
        </p:txBody>
      </p:sp>
      <p:sp>
        <p:nvSpPr>
          <p:cNvPr id="7" name="TextBox 6"/>
          <p:cNvSpPr txBox="1"/>
          <p:nvPr/>
        </p:nvSpPr>
        <p:spPr>
          <a:xfrm>
            <a:off x="0" y="5221288"/>
            <a:ext cx="9144000" cy="646112"/>
          </a:xfrm>
          <a:prstGeom prst="rect">
            <a:avLst/>
          </a:prstGeom>
          <a:noFill/>
        </p:spPr>
        <p:txBody>
          <a:bodyPr>
            <a:spAutoFit/>
          </a:bodyPr>
          <a:lstStyle/>
          <a:p>
            <a:pPr algn="ctr" eaLnBrk="0" hangingPunct="0">
              <a:defRPr/>
            </a:pPr>
            <a:r>
              <a:rPr lang="en-US" b="1" i="1" dirty="0">
                <a:solidFill>
                  <a:schemeClr val="tx1">
                    <a:lumMod val="50000"/>
                  </a:schemeClr>
                </a:solidFill>
                <a:latin typeface="Calibri" pitchFamily="34" charset="0"/>
                <a:ea typeface="+mn-ea"/>
              </a:rPr>
              <a:t>Presented by the New York State Office of Health Insurance Programs</a:t>
            </a:r>
          </a:p>
          <a:p>
            <a:pPr>
              <a:defRPr/>
            </a:pPr>
            <a:endParaRPr lang="en-US" dirty="0">
              <a:latin typeface="Arial" charset="0"/>
              <a:ea typeface="+mn-ea"/>
            </a:endParaRPr>
          </a:p>
        </p:txBody>
      </p:sp>
      <p:sp>
        <p:nvSpPr>
          <p:cNvPr id="8" name="Content Placeholder 2"/>
          <p:cNvSpPr txBox="1">
            <a:spLocks/>
          </p:cNvSpPr>
          <p:nvPr/>
        </p:nvSpPr>
        <p:spPr>
          <a:xfrm>
            <a:off x="304800" y="3200400"/>
            <a:ext cx="8458200" cy="1752600"/>
          </a:xfrm>
          <a:prstGeom prst="rect">
            <a:avLst/>
          </a:prstGeom>
        </p:spPr>
        <p:txBody>
          <a:bodyPr>
            <a:normAutofit fontScale="62500" lnSpcReduction="20000"/>
          </a:bodyPr>
          <a:lstStyle/>
          <a:p>
            <a:pPr lvl="1" algn="ctr" fontAlgn="auto">
              <a:spcBef>
                <a:spcPts val="500"/>
              </a:spcBef>
              <a:spcAft>
                <a:spcPts val="0"/>
              </a:spcAft>
              <a:buClr>
                <a:schemeClr val="accent2"/>
              </a:buClr>
              <a:buSzPct val="76000"/>
              <a:buFont typeface="Wingdings" pitchFamily="2" charset="2"/>
              <a:buNone/>
              <a:defRPr/>
            </a:pPr>
            <a:endParaRPr lang="en-US" sz="2000" dirty="0">
              <a:solidFill>
                <a:schemeClr val="tx2"/>
              </a:solidFill>
              <a:latin typeface="+mn-lt"/>
              <a:ea typeface="+mn-ea"/>
              <a:cs typeface="Arial" charset="0"/>
            </a:endParaRPr>
          </a:p>
          <a:p>
            <a:pPr lvl="1" algn="ctr" fontAlgn="auto">
              <a:spcBef>
                <a:spcPts val="500"/>
              </a:spcBef>
              <a:spcAft>
                <a:spcPts val="0"/>
              </a:spcAft>
              <a:buClr>
                <a:schemeClr val="accent2"/>
              </a:buClr>
              <a:buSzPct val="76000"/>
              <a:buFont typeface="Wingdings" pitchFamily="2" charset="2"/>
              <a:buNone/>
              <a:defRPr/>
            </a:pPr>
            <a:endParaRPr lang="en-US" sz="2900" dirty="0">
              <a:solidFill>
                <a:schemeClr val="tx2"/>
              </a:solidFill>
              <a:latin typeface="+mn-lt"/>
              <a:ea typeface="+mn-ea"/>
              <a:cs typeface="Arial" charset="0"/>
            </a:endParaRPr>
          </a:p>
          <a:p>
            <a:pPr lvl="1" algn="ctr" fontAlgn="auto">
              <a:spcBef>
                <a:spcPts val="500"/>
              </a:spcBef>
              <a:spcAft>
                <a:spcPts val="0"/>
              </a:spcAft>
              <a:buClr>
                <a:schemeClr val="accent2"/>
              </a:buClr>
              <a:buSzPct val="76000"/>
              <a:buFont typeface="Wingdings" pitchFamily="2" charset="2"/>
              <a:buNone/>
              <a:defRPr/>
            </a:pPr>
            <a:r>
              <a:rPr lang="en-US" sz="2900" b="1" i="1" dirty="0">
                <a:solidFill>
                  <a:schemeClr val="tx2"/>
                </a:solidFill>
                <a:latin typeface="+mn-lt"/>
                <a:ea typeface="+mn-ea"/>
                <a:cs typeface="Arial" charset="0"/>
              </a:rPr>
              <a:t>Mark A. Tremblay, M.P.A., M.A.</a:t>
            </a:r>
            <a:r>
              <a:rPr lang="en-US" sz="2900" i="1" dirty="0">
                <a:solidFill>
                  <a:schemeClr val="tx1">
                    <a:lumMod val="50000"/>
                  </a:schemeClr>
                </a:solidFill>
                <a:latin typeface="+mn-lt"/>
                <a:ea typeface="+mn-ea"/>
                <a:cs typeface="Arial" charset="0"/>
              </a:rPr>
              <a:t> </a:t>
            </a:r>
          </a:p>
          <a:p>
            <a:pPr lvl="1" algn="ctr" fontAlgn="auto">
              <a:spcBef>
                <a:spcPts val="500"/>
              </a:spcBef>
              <a:spcAft>
                <a:spcPts val="0"/>
              </a:spcAft>
              <a:buClr>
                <a:schemeClr val="accent2"/>
              </a:buClr>
              <a:buSzPct val="76000"/>
              <a:buFont typeface="Wingdings" pitchFamily="2" charset="2"/>
              <a:buNone/>
              <a:defRPr/>
            </a:pPr>
            <a:r>
              <a:rPr lang="en-US" sz="2900" i="1" dirty="0">
                <a:solidFill>
                  <a:schemeClr val="tx2"/>
                </a:solidFill>
                <a:latin typeface="+mn-lt"/>
                <a:ea typeface="+mn-ea"/>
                <a:cs typeface="Arial" charset="0"/>
              </a:rPr>
              <a:t>Bureau of Medical, Dental and Health Information Technology Policy</a:t>
            </a:r>
          </a:p>
          <a:p>
            <a:pPr lvl="1" algn="ctr" fontAlgn="auto">
              <a:spcBef>
                <a:spcPts val="500"/>
              </a:spcBef>
              <a:spcAft>
                <a:spcPts val="0"/>
              </a:spcAft>
              <a:buClr>
                <a:schemeClr val="accent2"/>
              </a:buClr>
              <a:buSzPct val="76000"/>
              <a:buFont typeface="Wingdings" pitchFamily="2" charset="2"/>
              <a:buNone/>
              <a:defRPr/>
            </a:pPr>
            <a:r>
              <a:rPr lang="en-US" sz="2900" i="1" dirty="0">
                <a:solidFill>
                  <a:schemeClr val="tx2"/>
                </a:solidFill>
                <a:latin typeface="+mn-lt"/>
                <a:ea typeface="+mn-ea"/>
                <a:cs typeface="Arial" charset="0"/>
              </a:rPr>
              <a:t>Division of Program Development &amp; Management</a:t>
            </a:r>
          </a:p>
          <a:p>
            <a:pPr lvl="1" algn="ctr" fontAlgn="auto">
              <a:spcBef>
                <a:spcPts val="500"/>
              </a:spcBef>
              <a:spcAft>
                <a:spcPts val="0"/>
              </a:spcAft>
              <a:buClr>
                <a:schemeClr val="accent2"/>
              </a:buClr>
              <a:buSzPct val="76000"/>
              <a:buFont typeface="Wingdings" pitchFamily="2" charset="2"/>
              <a:buNone/>
              <a:defRPr/>
            </a:pPr>
            <a:r>
              <a:rPr lang="en-US" sz="2900" i="1" dirty="0">
                <a:solidFill>
                  <a:schemeClr val="tx2"/>
                </a:solidFill>
                <a:latin typeface="+mn-lt"/>
                <a:ea typeface="+mn-ea"/>
                <a:cs typeface="Arial" charset="0"/>
              </a:rPr>
              <a:t>Office of Health Insurance Programs</a:t>
            </a:r>
          </a:p>
          <a:p>
            <a:pPr lvl="1" algn="ctr" fontAlgn="auto">
              <a:spcBef>
                <a:spcPts val="500"/>
              </a:spcBef>
              <a:spcAft>
                <a:spcPts val="0"/>
              </a:spcAft>
              <a:buClr>
                <a:schemeClr val="accent2"/>
              </a:buClr>
              <a:buSzPct val="76000"/>
              <a:buFont typeface="Wingdings" pitchFamily="2" charset="2"/>
              <a:buNone/>
              <a:defRPr/>
            </a:pPr>
            <a:endParaRPr lang="en-US" sz="2000" dirty="0">
              <a:solidFill>
                <a:schemeClr val="tx2"/>
              </a:solidFill>
              <a:latin typeface="+mn-lt"/>
              <a:ea typeface="+mn-ea"/>
              <a:cs typeface="Arial" charset="0"/>
            </a:endParaRPr>
          </a:p>
          <a:p>
            <a:pPr lvl="1" algn="ctr" fontAlgn="auto">
              <a:spcBef>
                <a:spcPts val="500"/>
              </a:spcBef>
              <a:spcAft>
                <a:spcPts val="0"/>
              </a:spcAft>
              <a:buClr>
                <a:schemeClr val="accent2"/>
              </a:buClr>
              <a:buSzPct val="76000"/>
              <a:buFont typeface="Wingdings" pitchFamily="2" charset="2"/>
              <a:buNone/>
              <a:defRPr/>
            </a:pPr>
            <a:endParaRPr lang="en-US" sz="2000" dirty="0">
              <a:solidFill>
                <a:schemeClr val="tx2"/>
              </a:solidFill>
              <a:latin typeface="+mn-lt"/>
              <a:ea typeface="+mn-ea"/>
              <a:cs typeface="Arial" charset="0"/>
            </a:endParaRPr>
          </a:p>
          <a:p>
            <a:pPr lvl="1" algn="ctr" fontAlgn="auto">
              <a:spcBef>
                <a:spcPts val="500"/>
              </a:spcBef>
              <a:spcAft>
                <a:spcPts val="0"/>
              </a:spcAft>
              <a:buClr>
                <a:schemeClr val="accent2"/>
              </a:buClr>
              <a:buSzPct val="76000"/>
              <a:buFont typeface="Wingdings" pitchFamily="2" charset="2"/>
              <a:buNone/>
              <a:defRPr/>
            </a:pPr>
            <a:endParaRPr lang="en-US" sz="2000" dirty="0">
              <a:solidFill>
                <a:schemeClr val="tx2"/>
              </a:solidFill>
              <a:latin typeface="+mn-lt"/>
              <a:ea typeface="+mn-ea"/>
              <a:cs typeface="Arial" charset="0"/>
            </a:endParaRPr>
          </a:p>
          <a:p>
            <a:pPr lvl="1" algn="ctr" fontAlgn="auto">
              <a:spcBef>
                <a:spcPts val="500"/>
              </a:spcBef>
              <a:spcAft>
                <a:spcPts val="0"/>
              </a:spcAft>
              <a:buClr>
                <a:schemeClr val="accent2"/>
              </a:buClr>
              <a:buSzPct val="76000"/>
              <a:buFont typeface="Wingdings" pitchFamily="2" charset="2"/>
              <a:buNone/>
              <a:defRPr/>
            </a:pPr>
            <a:endParaRPr lang="en-US" sz="2000" dirty="0">
              <a:solidFill>
                <a:schemeClr val="tx2"/>
              </a:solidFill>
              <a:latin typeface="+mn-lt"/>
              <a:ea typeface="+mn-ea"/>
              <a:cs typeface="Arial" charset="0"/>
            </a:endParaRPr>
          </a:p>
          <a:p>
            <a:pPr lvl="1" algn="ctr" fontAlgn="auto">
              <a:spcBef>
                <a:spcPts val="500"/>
              </a:spcBef>
              <a:spcAft>
                <a:spcPts val="0"/>
              </a:spcAft>
              <a:buClr>
                <a:schemeClr val="accent2"/>
              </a:buClr>
              <a:buSzPct val="76000"/>
              <a:buFont typeface="Wingdings" pitchFamily="2" charset="2"/>
              <a:buNone/>
              <a:defRPr/>
            </a:pPr>
            <a:endParaRPr lang="en-US" sz="2000" dirty="0">
              <a:solidFill>
                <a:schemeClr val="tx2"/>
              </a:solidFill>
              <a:latin typeface="+mn-lt"/>
              <a:ea typeface="+mn-ea"/>
              <a:cs typeface="Arial" charset="0"/>
            </a:endParaRPr>
          </a:p>
          <a:p>
            <a:pPr lvl="1" algn="ctr" fontAlgn="auto">
              <a:spcBef>
                <a:spcPts val="500"/>
              </a:spcBef>
              <a:spcAft>
                <a:spcPts val="0"/>
              </a:spcAft>
              <a:buClr>
                <a:schemeClr val="accent2"/>
              </a:buClr>
              <a:buSzPct val="76000"/>
              <a:buFont typeface="Wingdings" pitchFamily="2" charset="2"/>
              <a:buNone/>
              <a:defRPr/>
            </a:pPr>
            <a:endParaRPr lang="en-US" sz="2000" dirty="0">
              <a:solidFill>
                <a:schemeClr val="tx2"/>
              </a:solidFill>
              <a:latin typeface="+mn-lt"/>
              <a:ea typeface="+mn-ea"/>
              <a:cs typeface="Arial" charset="0"/>
            </a:endParaRPr>
          </a:p>
          <a:p>
            <a:pPr algn="r" fontAlgn="auto">
              <a:spcBef>
                <a:spcPts val="600"/>
              </a:spcBef>
              <a:spcAft>
                <a:spcPts val="0"/>
              </a:spcAft>
              <a:buClr>
                <a:schemeClr val="accent1"/>
              </a:buClr>
              <a:buSzPct val="76000"/>
              <a:buFont typeface="Wingdings" pitchFamily="2" charset="2"/>
              <a:buNone/>
              <a:defRPr/>
            </a:pPr>
            <a:endParaRPr lang="en-US" sz="200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z="3600" b="1" dirty="0" smtClean="0">
                <a:ea typeface="+mj-ea"/>
              </a:rPr>
              <a:t>Smoking Cessation Counseling</a:t>
            </a:r>
            <a:br>
              <a:rPr lang="en-US" sz="3600" b="1" dirty="0" smtClean="0">
                <a:ea typeface="+mj-ea"/>
              </a:rPr>
            </a:br>
            <a:r>
              <a:rPr lang="en-US" sz="3600" b="1" dirty="0" smtClean="0">
                <a:ea typeface="+mj-ea"/>
              </a:rPr>
              <a:t>Current Policy</a:t>
            </a:r>
            <a:endParaRPr lang="en-US" sz="3600" b="1" dirty="0">
              <a:ea typeface="+mj-ea"/>
            </a:endParaRPr>
          </a:p>
        </p:txBody>
      </p:sp>
      <p:sp>
        <p:nvSpPr>
          <p:cNvPr id="17412" name="Slide Number Placeholder 4"/>
          <p:cNvSpPr>
            <a:spLocks noGrp="1"/>
          </p:cNvSpPr>
          <p:nvPr>
            <p:ph type="sldNum" sz="quarter" idx="12"/>
          </p:nvPr>
        </p:nvSpPr>
        <p:spPr bwMode="auto">
          <a:noFill/>
          <a:ln>
            <a:miter lim="800000"/>
            <a:headEnd/>
            <a:tailEnd/>
          </a:ln>
        </p:spPr>
        <p:txBody>
          <a:bodyPr/>
          <a:lstStyle/>
          <a:p>
            <a:fld id="{4A826AAB-6BCD-414F-B3DD-57683B892177}" type="slidenum">
              <a:rPr lang="en-US" smtClean="0">
                <a:ea typeface="MS PGothic" pitchFamily="34" charset="-128"/>
              </a:rPr>
              <a:pPr/>
              <a:t>9</a:t>
            </a:fld>
            <a:endParaRPr lang="en-US" smtClean="0">
              <a:ea typeface="MS PGothic" pitchFamily="34" charset="-128"/>
            </a:endParaRPr>
          </a:p>
        </p:txBody>
      </p:sp>
      <p:sp>
        <p:nvSpPr>
          <p:cNvPr id="17413" name="Content Placeholder 2"/>
          <p:cNvSpPr>
            <a:spLocks noGrp="1"/>
          </p:cNvSpPr>
          <p:nvPr>
            <p:ph sz="quarter" idx="1"/>
          </p:nvPr>
        </p:nvSpPr>
        <p:spPr>
          <a:xfrm>
            <a:off x="457200" y="1371600"/>
            <a:ext cx="7924800" cy="4953000"/>
          </a:xfrm>
        </p:spPr>
        <p:txBody>
          <a:bodyPr/>
          <a:lstStyle/>
          <a:p>
            <a:pPr eaLnBrk="1" hangingPunct="1"/>
            <a:r>
              <a:rPr lang="en-US" sz="2400" b="1" smtClean="0"/>
              <a:t>Smoking Cessation expanded to all Medicaid Beneficiaries</a:t>
            </a:r>
          </a:p>
          <a:p>
            <a:pPr lvl="1" eaLnBrk="1" hangingPunct="1"/>
            <a:r>
              <a:rPr lang="en-US" sz="2000" smtClean="0"/>
              <a:t>Effective April 1, 2011 - Coverage for all Medicaid beneficiaries expanded.</a:t>
            </a:r>
          </a:p>
          <a:p>
            <a:pPr lvl="1" eaLnBrk="1" hangingPunct="1"/>
            <a:r>
              <a:rPr lang="en-US" sz="2000" smtClean="0"/>
              <a:t>Must be provided face-to-face by a </a:t>
            </a:r>
            <a:r>
              <a:rPr lang="en-US" sz="2000" u="sng" smtClean="0"/>
              <a:t>physician</a:t>
            </a:r>
            <a:r>
              <a:rPr lang="en-US" sz="2000" smtClean="0"/>
              <a:t>, </a:t>
            </a:r>
            <a:r>
              <a:rPr lang="en-US" sz="2000" u="sng" smtClean="0"/>
              <a:t>registered</a:t>
            </a:r>
            <a:r>
              <a:rPr lang="en-US" sz="2000" smtClean="0"/>
              <a:t> </a:t>
            </a:r>
            <a:r>
              <a:rPr lang="en-US" sz="2000" u="sng" smtClean="0"/>
              <a:t>physician assistant</a:t>
            </a:r>
            <a:r>
              <a:rPr lang="en-US" sz="2000" smtClean="0"/>
              <a:t>, </a:t>
            </a:r>
            <a:r>
              <a:rPr lang="en-US" sz="2000" u="sng" smtClean="0"/>
              <a:t>registered nurse</a:t>
            </a:r>
            <a:r>
              <a:rPr lang="en-US" sz="2000" smtClean="0"/>
              <a:t> </a:t>
            </a:r>
            <a:r>
              <a:rPr lang="en-US" sz="2000" u="sng" smtClean="0"/>
              <a:t>practitioner</a:t>
            </a:r>
            <a:r>
              <a:rPr lang="en-US" sz="2000" smtClean="0"/>
              <a:t>, or </a:t>
            </a:r>
            <a:r>
              <a:rPr lang="en-US" sz="2000" u="sng" smtClean="0"/>
              <a:t>licensed midwife</a:t>
            </a:r>
            <a:r>
              <a:rPr lang="en-US" sz="2000" smtClean="0"/>
              <a:t> either with or without an E&amp;M.</a:t>
            </a:r>
          </a:p>
          <a:p>
            <a:pPr lvl="1" eaLnBrk="1" hangingPunct="1"/>
            <a:r>
              <a:rPr lang="en-US" sz="2000" smtClean="0"/>
              <a:t>Article 28 OPD, D&amp;TCs, FQHCs and SBHCs that bill using APGs.  </a:t>
            </a:r>
          </a:p>
          <a:p>
            <a:pPr lvl="1" eaLnBrk="1" hangingPunct="1"/>
            <a:r>
              <a:rPr lang="en-US" sz="2000" smtClean="0"/>
              <a:t>Each Medicaid beneficiary will be allowed six counseling sessions during any 12 continuous months.</a:t>
            </a:r>
          </a:p>
          <a:p>
            <a:pPr eaLnBrk="1" hangingPunct="1">
              <a:buFont typeface="Wingdings 3" pitchFamily="18" charset="2"/>
              <a:buNone/>
            </a:pPr>
            <a:endParaRPr lang="en-US" sz="2200" smtClean="0"/>
          </a:p>
          <a:p>
            <a:pPr eaLnBrk="1" hangingPunct="1">
              <a:buFont typeface="Wingdings 3" pitchFamily="18" charset="2"/>
              <a:buNone/>
            </a:pPr>
            <a:endParaRPr lang="en-US" sz="220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Origin</Template>
  <TotalTime>1019</TotalTime>
  <Words>2704</Words>
  <Application>Microsoft Office PowerPoint</Application>
  <PresentationFormat>On-screen Show (4:3)</PresentationFormat>
  <Paragraphs>361</Paragraphs>
  <Slides>37</Slides>
  <Notes>8</Notes>
  <HiddenSlides>0</HiddenSlides>
  <MMClips>0</MMClips>
  <ScaleCrop>false</ScaleCrop>
  <HeadingPairs>
    <vt:vector size="6" baseType="variant">
      <vt:variant>
        <vt:lpstr>Theme</vt:lpstr>
      </vt:variant>
      <vt:variant>
        <vt:i4>1</vt:i4>
      </vt:variant>
      <vt:variant>
        <vt:lpstr>Links</vt:lpstr>
      </vt:variant>
      <vt:variant>
        <vt:i4>2</vt:i4>
      </vt:variant>
      <vt:variant>
        <vt:lpstr>Slide Titles</vt:lpstr>
      </vt:variant>
      <vt:variant>
        <vt:i4>37</vt:i4>
      </vt:variant>
    </vt:vector>
  </HeadingPairs>
  <TitlesOfParts>
    <vt:vector size="40" baseType="lpstr">
      <vt:lpstr>Origin</vt:lpstr>
      <vt:lpstr>???</vt:lpstr>
      <vt:lpstr>???</vt:lpstr>
      <vt:lpstr>Medicaid Billing for Smoking Cessation</vt:lpstr>
      <vt:lpstr>Sayone Thihalolipavan, MD, MPH Director of Cessation, NYC Department of Health and Mental Hygiene </vt:lpstr>
      <vt:lpstr>Agenda:</vt:lpstr>
      <vt:lpstr>PowerPoint Presentation</vt:lpstr>
      <vt:lpstr>Steps to Translating Medicaid Policy into Practice</vt:lpstr>
      <vt:lpstr>Steps to Translating Medicaid Policy into Practice Continued</vt:lpstr>
      <vt:lpstr>Supporting Materials</vt:lpstr>
      <vt:lpstr>PowerPoint Presentation</vt:lpstr>
      <vt:lpstr>Smoking Cessation Counseling Current Policy</vt:lpstr>
      <vt:lpstr>Smoking Cessation Counseling Current Policy (cont.)</vt:lpstr>
      <vt:lpstr>Smoking Cessation Counseling Current Policy (cont.)</vt:lpstr>
      <vt:lpstr>Smoking Cessation Counseling and the Medicaid Reimbursement </vt:lpstr>
      <vt:lpstr>Smoking Cessation Counseling and the Medicaid Reimbursement </vt:lpstr>
      <vt:lpstr>Smoking Cessation Counseling Reimbursement by Procedure </vt:lpstr>
      <vt:lpstr>Smoking Cessation Counseling: Medicaid FFS Claims and Dollars </vt:lpstr>
      <vt:lpstr>Smoking Cessation Coverage for  Prescription and non-Prescription Drugs </vt:lpstr>
      <vt:lpstr>Contact Information</vt:lpstr>
      <vt:lpstr>NYS MEDICAID SMOKING CESSATION BENEFIT –  A Community Health Center Experience</vt:lpstr>
      <vt:lpstr>DAMIAN FAMILY CARE CENTERS, INC.</vt:lpstr>
      <vt:lpstr>DAMIAN FAMILY CARE CENTERS, INC.</vt:lpstr>
      <vt:lpstr>DAMIAN FAMILY CARE CENTERS, INC.</vt:lpstr>
      <vt:lpstr>DAMIAN FAMILY CARE CENTERS, INC.</vt:lpstr>
      <vt:lpstr>DAMIAN FAMILY CARE CENTERS, INC.</vt:lpstr>
      <vt:lpstr>DAMIAN FAMILY CARE CENTERS, INC.</vt:lpstr>
      <vt:lpstr>DAMIAN FAMILY CARE CENTERS, INC.</vt:lpstr>
      <vt:lpstr>DAMIAN FAMILY CARE CENTERS, INC.</vt:lpstr>
      <vt:lpstr>Deanna Jannat-Khah Manhattan Tobacco Cessation Program</vt:lpstr>
      <vt:lpstr>Scenario 1:</vt:lpstr>
      <vt:lpstr>Scenario 1: Answer</vt:lpstr>
      <vt:lpstr>Scenario 2:</vt:lpstr>
      <vt:lpstr>Scenario 2: Answer</vt:lpstr>
      <vt:lpstr>Scenario 3:</vt:lpstr>
      <vt:lpstr>Scenario 3: Answer</vt:lpstr>
      <vt:lpstr>Scenario 4: </vt:lpstr>
      <vt:lpstr>Scenario 4: Answer</vt:lpstr>
      <vt:lpstr>Scenario 4: Answer Continued</vt:lpstr>
      <vt:lpstr>Questions for any of the speakers?</vt:lpstr>
    </vt:vector>
  </TitlesOfParts>
  <Company>Stemp Systems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NYS MEDICAID SMOKING CESSATION BENEFIT</dc:title>
  <dc:creator>abrown</dc:creator>
  <cp:lastModifiedBy>Sayone Thihalolipavan</cp:lastModifiedBy>
  <cp:revision>92</cp:revision>
  <dcterms:created xsi:type="dcterms:W3CDTF">2012-02-03T20:57:51Z</dcterms:created>
  <dcterms:modified xsi:type="dcterms:W3CDTF">2012-02-21T19:33:53Z</dcterms:modified>
</cp:coreProperties>
</file>